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7"/>
  </p:notesMasterIdLst>
  <p:handoutMasterIdLst>
    <p:handoutMasterId r:id="rId38"/>
  </p:handoutMasterIdLst>
  <p:sldIdLst>
    <p:sldId id="256" r:id="rId5"/>
    <p:sldId id="507" r:id="rId6"/>
    <p:sldId id="258" r:id="rId7"/>
    <p:sldId id="460" r:id="rId8"/>
    <p:sldId id="462" r:id="rId9"/>
    <p:sldId id="458" r:id="rId10"/>
    <p:sldId id="482" r:id="rId11"/>
    <p:sldId id="483" r:id="rId12"/>
    <p:sldId id="484" r:id="rId13"/>
    <p:sldId id="485" r:id="rId14"/>
    <p:sldId id="486" r:id="rId15"/>
    <p:sldId id="487" r:id="rId16"/>
    <p:sldId id="488" r:id="rId17"/>
    <p:sldId id="489" r:id="rId18"/>
    <p:sldId id="490" r:id="rId19"/>
    <p:sldId id="491" r:id="rId20"/>
    <p:sldId id="492" r:id="rId21"/>
    <p:sldId id="493" r:id="rId22"/>
    <p:sldId id="494" r:id="rId23"/>
    <p:sldId id="495" r:id="rId24"/>
    <p:sldId id="496" r:id="rId25"/>
    <p:sldId id="497" r:id="rId26"/>
    <p:sldId id="498" r:id="rId27"/>
    <p:sldId id="499" r:id="rId28"/>
    <p:sldId id="500" r:id="rId29"/>
    <p:sldId id="501" r:id="rId30"/>
    <p:sldId id="502" r:id="rId31"/>
    <p:sldId id="503" r:id="rId32"/>
    <p:sldId id="461" r:id="rId33"/>
    <p:sldId id="504" r:id="rId34"/>
    <p:sldId id="505" r:id="rId35"/>
    <p:sldId id="506" r:id="rId36"/>
  </p:sldIdLst>
  <p:sldSz cx="9144000" cy="6858000" type="screen4x3"/>
  <p:notesSz cx="9928225" cy="6797675"/>
  <p:custDataLst>
    <p:tags r:id="rId3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94646" autoAdjust="0"/>
  </p:normalViewPr>
  <p:slideViewPr>
    <p:cSldViewPr>
      <p:cViewPr varScale="1">
        <p:scale>
          <a:sx n="78" d="100"/>
          <a:sy n="78" d="100"/>
        </p:scale>
        <p:origin x="129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290099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734431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586737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60129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5746872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17007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682848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0101701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990141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633787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1952928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387519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7157744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8413560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788320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409790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1250925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3035749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0489956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5683670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051336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3517772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2046468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098017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43607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947961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93139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7491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898425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1.xml"/><Relationship Id="rId3" Type="http://schemas.openxmlformats.org/officeDocument/2006/relationships/slide" Target="../slides/slide3.xml"/><Relationship Id="rId7" Type="http://schemas.openxmlformats.org/officeDocument/2006/relationships/slide" Target="../slides/slide29.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7.xml"/><Relationship Id="rId4" Type="http://schemas.openxmlformats.org/officeDocument/2006/relationships/slide" Target="../slides/slide13.xml"/><Relationship Id="rId9" Type="http://schemas.openxmlformats.org/officeDocument/2006/relationships/slide" Target="../slides/slide2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611822"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209879"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67771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807936"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7" action="ppaction://hlinksldjump"/>
          </p:cNvPr>
          <p:cNvSpPr/>
          <p:nvPr userDrawn="1"/>
        </p:nvSpPr>
        <p:spPr>
          <a:xfrm>
            <a:off x="5580112"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8" action="ppaction://hlinksldjump"/>
          </p:cNvPr>
          <p:cNvSpPr/>
          <p:nvPr userDrawn="1"/>
        </p:nvSpPr>
        <p:spPr>
          <a:xfrm>
            <a:off x="440599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4.4.4</a:t>
            </a:r>
            <a:endParaRPr lang="en-GB"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3" name="Round Same Side Corner Rectangle 12">
            <a:hlinkClick r:id="rId9" action="ppaction://hlinksldjump"/>
          </p:cNvPr>
          <p:cNvSpPr/>
          <p:nvPr userDrawn="1"/>
        </p:nvSpPr>
        <p:spPr>
          <a:xfrm>
            <a:off x="500404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4.4.5</a:t>
            </a:r>
            <a:endParaRPr lang="en-GB"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www.supplychaindigital.com/supplychainmanagement/2321/India-outsources-call-center-work-to-the-Philippines" TargetMode="External"/><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hyperlink" Target="http://www.asiabiztoday.com/article/philippines-edges-out-india-call-center-capital#sthash.2P86rqmV.dpb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4.4%20-%20Tasks/4.4%20-%20Activity%2020.3%20-%20Business%20Location.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4.4%20-%20Tasks/4.4%20-%20Activity%2020.4%20-%20Locating%20Abroad.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hyperlink" Target="4.4%20-%20Tasks/4.4%20-%20Activity%2020.5%20-%20Legal%20Control.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hyperlink" Target="4.4%20-%20Tasks/4.4%20-%20Exam%20Styled%20Questions%20-%20Location%20Decis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4.4%20-%20Tasks/4.4%20-%20Exam%20Styled%20Questions%20-%20Location%20Decis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4.4%20-%20Tasks/4.4%20-%20Operations%20Management%20-%20Paper%202%20-%20Case%20Study.docx" TargetMode="External"/><Relationship Id="rId7" Type="http://schemas.openxmlformats.org/officeDocument/2006/relationships/image" Target="../media/image38.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hyperlink" Target="4.4%20-%20Tasks/4.4%20-%20Operations%20Management%20-%20Paper%202%20-%20Case%20Study.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7.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4.4 </a:t>
            </a:r>
            <a:r>
              <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Achieving Quality </a:t>
            </a: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Production</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54344"/>
          </a:xfrm>
        </p:spPr>
        <p:txBody>
          <a:bodyPr>
            <a:noAutofit/>
          </a:bodyPr>
          <a:lstStyle/>
          <a:p>
            <a:r>
              <a:rPr lang="en-GB" sz="4000" dirty="0" smtClean="0"/>
              <a:t>4.4.1 – Location of Manufacturing</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71249791"/>
              </p:ext>
            </p:extLst>
          </p:nvPr>
        </p:nvGraphicFramePr>
        <p:xfrm>
          <a:off x="323527" y="1124744"/>
          <a:ext cx="4696547" cy="5455920"/>
        </p:xfrm>
        <a:graphic>
          <a:graphicData uri="http://schemas.openxmlformats.org/drawingml/2006/table">
            <a:tbl>
              <a:tblPr firstRow="1" bandRow="1">
                <a:tableStyleId>{2D5ABB26-0587-4C30-8999-92F81FD0307C}</a:tableStyleId>
              </a:tblPr>
              <a:tblGrid>
                <a:gridCol w="4696547"/>
              </a:tblGrid>
              <a:tr h="5395252">
                <a:tc>
                  <a:txBody>
                    <a:bodyPr/>
                    <a:lstStyle/>
                    <a:p>
                      <a:pPr marL="0" indent="0">
                        <a:buClr>
                          <a:srgbClr val="00B050"/>
                        </a:buClr>
                        <a:buFont typeface="Wingdings 3" panose="05040102010807070707" pitchFamily="18" charset="2"/>
                        <a:buNone/>
                      </a:pPr>
                      <a:r>
                        <a:rPr lang="en-US" sz="1760" b="1" i="0" dirty="0" smtClean="0">
                          <a:latin typeface="Arial" panose="020B0604020202020204" pitchFamily="34" charset="0"/>
                          <a:cs typeface="Arial" panose="020B0604020202020204" pitchFamily="34" charset="0"/>
                        </a:rPr>
                        <a:t>Power and Water Supply</a:t>
                      </a:r>
                      <a:endParaRPr lang="en-US" sz="1760" b="1" i="0" baseline="0" dirty="0" smtClean="0">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760" b="0" i="0" dirty="0" smtClean="0">
                          <a:latin typeface="Arial" panose="020B0604020202020204" pitchFamily="34" charset="0"/>
                          <a:cs typeface="Arial" panose="020B0604020202020204" pitchFamily="34" charset="0"/>
                        </a:rPr>
                        <a:t>Today</a:t>
                      </a:r>
                      <a:r>
                        <a:rPr lang="en-US" sz="1760" b="0" i="0" baseline="0" dirty="0" smtClean="0">
                          <a:latin typeface="Arial" panose="020B0604020202020204" pitchFamily="34" charset="0"/>
                          <a:cs typeface="Arial" panose="020B0604020202020204" pitchFamily="34" charset="0"/>
                        </a:rPr>
                        <a:t> electricity is available in most places therefor the availability of power is not so important. But to some industries having a reliable source of power, and therefor no regular power cuts, may be essential.</a:t>
                      </a:r>
                    </a:p>
                    <a:p>
                      <a:pPr marL="284163" indent="-284163">
                        <a:buClr>
                          <a:srgbClr val="00B050"/>
                        </a:buClr>
                        <a:buFont typeface="Wingdings 3" panose="05040102010807070707" pitchFamily="18" charset="2"/>
                        <a:buChar char=""/>
                      </a:pPr>
                      <a:r>
                        <a:rPr lang="en-US" sz="1760" b="0" i="0" baseline="0" dirty="0" smtClean="0">
                          <a:latin typeface="Arial" panose="020B0604020202020204" pitchFamily="34" charset="0"/>
                          <a:cs typeface="Arial" panose="020B0604020202020204" pitchFamily="34" charset="0"/>
                        </a:rPr>
                        <a:t>The same could be said of water as of power, a regular supply will be needed. If large supplies of water are needed as part of the manufacturing process, e.g. for cooling purposes with a power station, then being near to a water supply, such as the sea of river, will be important.</a:t>
                      </a:r>
                      <a:endParaRPr lang="en-US" sz="1760" b="0" i="0" dirty="0" smtClean="0">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760" b="1" i="0" dirty="0" smtClean="0">
                          <a:latin typeface="Arial" panose="020B0604020202020204" pitchFamily="34" charset="0"/>
                          <a:cs typeface="Arial" panose="020B0604020202020204" pitchFamily="34" charset="0"/>
                        </a:rPr>
                        <a:t>Climate</a:t>
                      </a:r>
                    </a:p>
                    <a:p>
                      <a:pPr marL="284163" indent="-284163">
                        <a:buClr>
                          <a:srgbClr val="00B050"/>
                        </a:buClr>
                        <a:buFont typeface="Wingdings 3" panose="05040102010807070707" pitchFamily="18" charset="2"/>
                        <a:buChar char=""/>
                      </a:pPr>
                      <a:r>
                        <a:rPr lang="en-US" sz="1760" b="0" i="0" dirty="0" smtClean="0">
                          <a:latin typeface="Arial" panose="020B0604020202020204" pitchFamily="34" charset="0"/>
                          <a:cs typeface="Arial" panose="020B0604020202020204" pitchFamily="34" charset="0"/>
                        </a:rPr>
                        <a:t>This</a:t>
                      </a:r>
                      <a:r>
                        <a:rPr lang="en-US" sz="1760" b="0" i="0" baseline="0" dirty="0" smtClean="0">
                          <a:latin typeface="Arial" panose="020B0604020202020204" pitchFamily="34" charset="0"/>
                          <a:cs typeface="Arial" panose="020B0604020202020204" pitchFamily="34" charset="0"/>
                        </a:rPr>
                        <a:t> will not influence most manufacturing businesses but occasionally climate might be important. For instance, Silicon Valley in the US has a very dry climate which aids the production of silicon chips.</a:t>
                      </a:r>
                      <a:endParaRPr lang="en-US" sz="1760" b="0" i="0" dirty="0" smtClean="0">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243</a:t>
            </a:r>
            <a:endParaRPr lang="en-GB" sz="2000" b="1" dirty="0">
              <a:latin typeface="Arial" panose="020B0604020202020204" pitchFamily="34" charset="0"/>
              <a:cs typeface="Arial" panose="020B0604020202020204" pitchFamily="34" charset="0"/>
            </a:endParaRPr>
          </a:p>
        </p:txBody>
      </p:sp>
      <p:pic>
        <p:nvPicPr>
          <p:cNvPr id="1026" name="Picture 2" descr="http://i.dailymail.co.uk/i/pix/2009/11/10/article-1226539-07268A29000005DC-446_468x56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0075" y="1340768"/>
            <a:ext cx="1928189" cy="2354544"/>
          </a:xfrm>
          <a:prstGeom prst="rect">
            <a:avLst/>
          </a:prstGeom>
          <a:noFill/>
          <a:effectLst>
            <a:outerShdw blurRad="1524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AutoShape 4" descr="http://sse.com/media/127545/mapforcomponent.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se.com/media/127545/mapforcomponent.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4" name="Picture 10" descr="http://sse.com/media/127545/mapforcomponent.jpg"/>
          <p:cNvPicPr>
            <a:picLocks noChangeAspect="1" noChangeArrowheads="1"/>
          </p:cNvPicPr>
          <p:nvPr/>
        </p:nvPicPr>
        <p:blipFill rotWithShape="1">
          <a:blip r:embed="rId4">
            <a:extLst>
              <a:ext uri="{28A0092B-C50C-407E-A947-70E740481C1C}">
                <a14:useLocalDpi xmlns:a14="http://schemas.microsoft.com/office/drawing/2010/main" val="0"/>
              </a:ext>
            </a:extLst>
          </a:blip>
          <a:srcRect l="22557" r="9773"/>
          <a:stretch/>
        </p:blipFill>
        <p:spPr bwMode="auto">
          <a:xfrm>
            <a:off x="5020075" y="4149080"/>
            <a:ext cx="1928189" cy="2133914"/>
          </a:xfrm>
          <a:prstGeom prst="rect">
            <a:avLst/>
          </a:prstGeom>
          <a:noFill/>
          <a:effectLst>
            <a:outerShdw blurRad="1524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5"/>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5"/>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37772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28793" cy="554344"/>
          </a:xfrm>
        </p:spPr>
        <p:txBody>
          <a:bodyPr>
            <a:noAutofit/>
          </a:bodyPr>
          <a:lstStyle/>
          <a:p>
            <a:r>
              <a:rPr lang="en-GB" sz="2400" dirty="0" smtClean="0"/>
              <a:t>4.4.1 – Revision Summary – Manufacturing Location Factors</a:t>
            </a:r>
            <a:endParaRPr lang="en-GB" sz="2400" b="1" dirty="0" smtClean="0"/>
          </a:p>
        </p:txBody>
      </p:sp>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244</a:t>
            </a:r>
            <a:endParaRPr lang="en-GB" sz="2000" b="1" dirty="0">
              <a:latin typeface="Arial" panose="020B0604020202020204" pitchFamily="34" charset="0"/>
              <a:cs typeface="Arial" panose="020B0604020202020204" pitchFamily="34" charset="0"/>
            </a:endParaRPr>
          </a:p>
        </p:txBody>
      </p:sp>
      <p:grpSp>
        <p:nvGrpSpPr>
          <p:cNvPr id="17" name="Group 16"/>
          <p:cNvGrpSpPr/>
          <p:nvPr/>
        </p:nvGrpSpPr>
        <p:grpSpPr>
          <a:xfrm>
            <a:off x="4644008" y="4760044"/>
            <a:ext cx="1645551" cy="1405261"/>
            <a:chOff x="4165109" y="4663273"/>
            <a:chExt cx="2355399" cy="2011439"/>
          </a:xfrm>
          <a:effectLst>
            <a:outerShdw blurRad="50800" dist="38100" dir="2700000" algn="tl" rotWithShape="0">
              <a:prstClr val="black">
                <a:alpha val="40000"/>
              </a:prstClr>
            </a:outerShdw>
          </a:effectLst>
        </p:grpSpPr>
        <p:sp>
          <p:nvSpPr>
            <p:cNvPr id="18" name="Rounded Rectangle 17"/>
            <p:cNvSpPr/>
            <p:nvPr/>
          </p:nvSpPr>
          <p:spPr>
            <a:xfrm>
              <a:off x="4165109" y="5747090"/>
              <a:ext cx="2355399" cy="92762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Availability of Labour</a:t>
              </a:r>
              <a:endParaRPr lang="en-US" dirty="0">
                <a:latin typeface="Calibri" panose="020F0502020204030204" pitchFamily="34" charset="0"/>
              </a:endParaRPr>
            </a:p>
          </p:txBody>
        </p:sp>
        <p:cxnSp>
          <p:nvCxnSpPr>
            <p:cNvPr id="19" name="Straight Arrow Connector 18"/>
            <p:cNvCxnSpPr>
              <a:stCxn id="28" idx="2"/>
              <a:endCxn id="18" idx="0"/>
            </p:cNvCxnSpPr>
            <p:nvPr/>
          </p:nvCxnSpPr>
          <p:spPr>
            <a:xfrm>
              <a:off x="4422785" y="4663273"/>
              <a:ext cx="920024" cy="108381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979708" y="1556793"/>
            <a:ext cx="2844319" cy="1872207"/>
            <a:chOff x="7342419" y="4157675"/>
            <a:chExt cx="4071285" cy="2679831"/>
          </a:xfrm>
          <a:effectLst>
            <a:outerShdw blurRad="50800" dist="38100" dir="2700000" algn="tl" rotWithShape="0">
              <a:prstClr val="black">
                <a:alpha val="40000"/>
              </a:prstClr>
            </a:outerShdw>
          </a:effectLst>
        </p:grpSpPr>
        <p:sp>
          <p:nvSpPr>
            <p:cNvPr id="21" name="Rounded Rectangle 20"/>
            <p:cNvSpPr/>
            <p:nvPr/>
          </p:nvSpPr>
          <p:spPr>
            <a:xfrm>
              <a:off x="7342419" y="4157675"/>
              <a:ext cx="2977536" cy="103513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External Economies of Scale</a:t>
              </a:r>
              <a:endParaRPr lang="en-US" dirty="0">
                <a:latin typeface="Calibri" panose="020F0502020204030204" pitchFamily="34" charset="0"/>
              </a:endParaRPr>
            </a:p>
          </p:txBody>
        </p:sp>
        <p:cxnSp>
          <p:nvCxnSpPr>
            <p:cNvPr id="22" name="Straight Arrow Connector 21"/>
            <p:cNvCxnSpPr>
              <a:stCxn id="28" idx="0"/>
              <a:endCxn id="21" idx="2"/>
            </p:cNvCxnSpPr>
            <p:nvPr/>
          </p:nvCxnSpPr>
          <p:spPr>
            <a:xfrm flipH="1" flipV="1">
              <a:off x="8831187" y="5192811"/>
              <a:ext cx="2582517" cy="16446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333280" y="2865723"/>
            <a:ext cx="3374624" cy="1228799"/>
            <a:chOff x="458760" y="1792074"/>
            <a:chExt cx="4830347" cy="1758869"/>
          </a:xfrm>
          <a:effectLst>
            <a:outerShdw blurRad="50800" dist="38100" dir="2700000" algn="tl" rotWithShape="0">
              <a:prstClr val="black">
                <a:alpha val="40000"/>
              </a:prstClr>
            </a:outerShdw>
          </a:effectLst>
        </p:grpSpPr>
        <p:sp>
          <p:nvSpPr>
            <p:cNvPr id="24" name="Rounded Rectangle 23"/>
            <p:cNvSpPr/>
            <p:nvPr/>
          </p:nvSpPr>
          <p:spPr>
            <a:xfrm>
              <a:off x="458760" y="1792074"/>
              <a:ext cx="1944378" cy="95928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Production Methods</a:t>
              </a:r>
              <a:endParaRPr lang="en-US" dirty="0">
                <a:latin typeface="Calibri" panose="020F0502020204030204" pitchFamily="34" charset="0"/>
              </a:endParaRPr>
            </a:p>
          </p:txBody>
        </p:sp>
        <p:cxnSp>
          <p:nvCxnSpPr>
            <p:cNvPr id="25" name="Straight Arrow Connector 24"/>
            <p:cNvCxnSpPr>
              <a:stCxn id="28" idx="1"/>
              <a:endCxn id="24" idx="2"/>
            </p:cNvCxnSpPr>
            <p:nvPr/>
          </p:nvCxnSpPr>
          <p:spPr>
            <a:xfrm flipH="1" flipV="1">
              <a:off x="1430949" y="2751358"/>
              <a:ext cx="3858158" cy="7995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Rounded Rectangle 27"/>
          <p:cNvSpPr/>
          <p:nvPr/>
        </p:nvSpPr>
        <p:spPr>
          <a:xfrm>
            <a:off x="3707904" y="3429000"/>
            <a:ext cx="2232248" cy="1331044"/>
          </a:xfrm>
          <a:prstGeom prst="roundRect">
            <a:avLst/>
          </a:prstGeom>
          <a:solidFill>
            <a:srgbClr val="00B050"/>
          </a:solidFill>
          <a:ln>
            <a:headEnd type="triangle" w="med" len="med"/>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FACTORS AFFECTING THE LOCATION OF MANUFACTURING BUSINESS</a:t>
            </a:r>
            <a:endParaRPr lang="en-US" b="1" dirty="0">
              <a:latin typeface="Calibri" panose="020F0502020204030204" pitchFamily="34" charset="0"/>
            </a:endParaRPr>
          </a:p>
        </p:txBody>
      </p:sp>
      <p:sp>
        <p:nvSpPr>
          <p:cNvPr id="30" name="TextBox 29"/>
          <p:cNvSpPr txBox="1"/>
          <p:nvPr/>
        </p:nvSpPr>
        <p:spPr>
          <a:xfrm>
            <a:off x="7811495" y="2865723"/>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31" name="Group 30"/>
          <p:cNvGrpSpPr/>
          <p:nvPr/>
        </p:nvGrpSpPr>
        <p:grpSpPr>
          <a:xfrm>
            <a:off x="5940153" y="4094522"/>
            <a:ext cx="2808317" cy="2286805"/>
            <a:chOff x="5235632" y="3766465"/>
            <a:chExt cx="3817854" cy="3113342"/>
          </a:xfrm>
          <a:effectLst>
            <a:outerShdw blurRad="50800" dist="38100" dir="2700000" algn="tl" rotWithShape="0">
              <a:prstClr val="black">
                <a:alpha val="40000"/>
              </a:prstClr>
            </a:outerShdw>
          </a:effectLst>
        </p:grpSpPr>
        <p:sp>
          <p:nvSpPr>
            <p:cNvPr id="32" name="Rounded Rectangle 31"/>
            <p:cNvSpPr/>
            <p:nvPr/>
          </p:nvSpPr>
          <p:spPr>
            <a:xfrm>
              <a:off x="6050373" y="5605363"/>
              <a:ext cx="3003113" cy="127444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Personal preferences of the owners of the business</a:t>
              </a:r>
              <a:endParaRPr lang="en-US" dirty="0">
                <a:latin typeface="Calibri" panose="020F0502020204030204" pitchFamily="34" charset="0"/>
              </a:endParaRPr>
            </a:p>
          </p:txBody>
        </p:sp>
        <p:cxnSp>
          <p:nvCxnSpPr>
            <p:cNvPr id="33" name="Straight Arrow Connector 32"/>
            <p:cNvCxnSpPr>
              <a:stCxn id="28" idx="3"/>
              <a:endCxn id="32" idx="0"/>
            </p:cNvCxnSpPr>
            <p:nvPr/>
          </p:nvCxnSpPr>
          <p:spPr>
            <a:xfrm>
              <a:off x="5235632" y="3766465"/>
              <a:ext cx="2316298" cy="183889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4386270" y="1563385"/>
            <a:ext cx="1080516" cy="1865615"/>
            <a:chOff x="5208827" y="1976510"/>
            <a:chExt cx="1277680" cy="4152297"/>
          </a:xfrm>
          <a:effectLst>
            <a:outerShdw blurRad="50800" dist="38100" dir="2700000" algn="tl" rotWithShape="0">
              <a:prstClr val="black">
                <a:alpha val="40000"/>
              </a:prstClr>
            </a:outerShdw>
          </a:effectLst>
        </p:grpSpPr>
        <p:sp>
          <p:nvSpPr>
            <p:cNvPr id="35" name="Rounded Rectangle 34"/>
            <p:cNvSpPr/>
            <p:nvPr/>
          </p:nvSpPr>
          <p:spPr>
            <a:xfrm>
              <a:off x="5208827" y="1976510"/>
              <a:ext cx="1277680" cy="76290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Power</a:t>
              </a:r>
              <a:endParaRPr lang="en-US" dirty="0">
                <a:latin typeface="Calibri" panose="020F0502020204030204" pitchFamily="34" charset="0"/>
              </a:endParaRPr>
            </a:p>
          </p:txBody>
        </p:sp>
        <p:cxnSp>
          <p:nvCxnSpPr>
            <p:cNvPr id="36" name="Straight Arrow Connector 35"/>
            <p:cNvCxnSpPr>
              <a:stCxn id="28" idx="0"/>
              <a:endCxn id="35" idx="2"/>
            </p:cNvCxnSpPr>
            <p:nvPr/>
          </p:nvCxnSpPr>
          <p:spPr>
            <a:xfrm flipV="1">
              <a:off x="5726464" y="2739417"/>
              <a:ext cx="121203" cy="33893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4824028" y="1560629"/>
            <a:ext cx="3916851" cy="1868371"/>
            <a:chOff x="5466536" y="1502774"/>
            <a:chExt cx="5207832" cy="4675014"/>
          </a:xfrm>
          <a:effectLst>
            <a:outerShdw blurRad="50800" dist="38100" dir="2700000" algn="tl" rotWithShape="0">
              <a:prstClr val="black">
                <a:alpha val="40000"/>
              </a:prstClr>
            </a:outerShdw>
          </a:effectLst>
        </p:grpSpPr>
        <p:sp>
          <p:nvSpPr>
            <p:cNvPr id="38" name="Rounded Rectangle 37"/>
            <p:cNvSpPr/>
            <p:nvPr/>
          </p:nvSpPr>
          <p:spPr>
            <a:xfrm>
              <a:off x="7524980" y="1502774"/>
              <a:ext cx="3149388" cy="179217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Government Influence (regulations or grants)</a:t>
              </a:r>
              <a:endParaRPr lang="en-US" dirty="0">
                <a:latin typeface="Calibri" panose="020F0502020204030204" pitchFamily="34" charset="0"/>
              </a:endParaRPr>
            </a:p>
          </p:txBody>
        </p:sp>
        <p:cxnSp>
          <p:nvCxnSpPr>
            <p:cNvPr id="39" name="Straight Arrow Connector 38"/>
            <p:cNvCxnSpPr>
              <a:stCxn id="28" idx="0"/>
              <a:endCxn id="38" idx="2"/>
            </p:cNvCxnSpPr>
            <p:nvPr/>
          </p:nvCxnSpPr>
          <p:spPr>
            <a:xfrm flipV="1">
              <a:off x="5466536" y="3294948"/>
              <a:ext cx="3633139" cy="28828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418368" y="1906157"/>
            <a:ext cx="3289536" cy="2188365"/>
            <a:chOff x="-601766" y="1827732"/>
            <a:chExt cx="4708550" cy="3132367"/>
          </a:xfrm>
          <a:effectLst>
            <a:outerShdw blurRad="50800" dist="38100" dir="2700000" algn="tl" rotWithShape="0">
              <a:prstClr val="black">
                <a:alpha val="40000"/>
              </a:prstClr>
            </a:outerShdw>
          </a:effectLst>
        </p:grpSpPr>
        <p:sp>
          <p:nvSpPr>
            <p:cNvPr id="41" name="Rounded Rectangle 40"/>
            <p:cNvSpPr/>
            <p:nvPr/>
          </p:nvSpPr>
          <p:spPr>
            <a:xfrm>
              <a:off x="-601766" y="1827732"/>
              <a:ext cx="1654330" cy="53063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Market</a:t>
              </a:r>
              <a:endParaRPr lang="en-US" dirty="0">
                <a:latin typeface="Calibri" panose="020F0502020204030204" pitchFamily="34" charset="0"/>
              </a:endParaRPr>
            </a:p>
          </p:txBody>
        </p:sp>
        <p:cxnSp>
          <p:nvCxnSpPr>
            <p:cNvPr id="42" name="Straight Arrow Connector 41"/>
            <p:cNvCxnSpPr>
              <a:stCxn id="28" idx="1"/>
              <a:endCxn id="41" idx="2"/>
            </p:cNvCxnSpPr>
            <p:nvPr/>
          </p:nvCxnSpPr>
          <p:spPr>
            <a:xfrm flipH="1" flipV="1">
              <a:off x="225400" y="2358364"/>
              <a:ext cx="3881384" cy="260173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477679" y="4094521"/>
            <a:ext cx="3230225" cy="2070776"/>
            <a:chOff x="3904221" y="3279229"/>
            <a:chExt cx="4623656" cy="2964054"/>
          </a:xfrm>
          <a:effectLst>
            <a:outerShdw blurRad="50800" dist="38100" dir="2700000" algn="tl" rotWithShape="0">
              <a:prstClr val="black">
                <a:alpha val="40000"/>
              </a:prstClr>
            </a:outerShdw>
          </a:effectLst>
        </p:grpSpPr>
        <p:sp>
          <p:nvSpPr>
            <p:cNvPr id="47" name="Rounded Rectangle 46"/>
            <p:cNvSpPr/>
            <p:nvPr/>
          </p:nvSpPr>
          <p:spPr>
            <a:xfrm>
              <a:off x="3904221" y="5315654"/>
              <a:ext cx="2407641" cy="92762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Raw Materials / Components</a:t>
              </a:r>
              <a:endParaRPr lang="en-US" dirty="0">
                <a:latin typeface="Calibri" panose="020F0502020204030204" pitchFamily="34" charset="0"/>
              </a:endParaRPr>
            </a:p>
          </p:txBody>
        </p:sp>
        <p:cxnSp>
          <p:nvCxnSpPr>
            <p:cNvPr id="48" name="Straight Arrow Connector 47"/>
            <p:cNvCxnSpPr>
              <a:stCxn id="28" idx="1"/>
              <a:endCxn id="47" idx="0"/>
            </p:cNvCxnSpPr>
            <p:nvPr/>
          </p:nvCxnSpPr>
          <p:spPr>
            <a:xfrm flipH="1">
              <a:off x="5108041" y="3279229"/>
              <a:ext cx="3419836" cy="203642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483770" y="4760044"/>
            <a:ext cx="2340259" cy="1405255"/>
            <a:chOff x="6865490" y="5510487"/>
            <a:chExt cx="3349783" cy="2011443"/>
          </a:xfrm>
          <a:effectLst>
            <a:outerShdw blurRad="50800" dist="38100" dir="2700000" algn="tl" rotWithShape="0">
              <a:prstClr val="black">
                <a:alpha val="40000"/>
              </a:prstClr>
            </a:outerShdw>
          </a:effectLst>
        </p:grpSpPr>
        <p:sp>
          <p:nvSpPr>
            <p:cNvPr id="51" name="Rounded Rectangle 50"/>
            <p:cNvSpPr/>
            <p:nvPr/>
          </p:nvSpPr>
          <p:spPr>
            <a:xfrm>
              <a:off x="6865490" y="6594302"/>
              <a:ext cx="2552231" cy="92762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Transport and Communications</a:t>
              </a:r>
              <a:endParaRPr lang="en-US" dirty="0">
                <a:latin typeface="Calibri" panose="020F0502020204030204" pitchFamily="34" charset="0"/>
              </a:endParaRPr>
            </a:p>
          </p:txBody>
        </p:sp>
        <p:cxnSp>
          <p:nvCxnSpPr>
            <p:cNvPr id="52" name="Straight Arrow Connector 51"/>
            <p:cNvCxnSpPr>
              <a:stCxn id="28" idx="2"/>
              <a:endCxn id="51" idx="0"/>
            </p:cNvCxnSpPr>
            <p:nvPr/>
          </p:nvCxnSpPr>
          <p:spPr>
            <a:xfrm flipH="1">
              <a:off x="8141606" y="5510487"/>
              <a:ext cx="2073667" cy="10838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477679" y="4012588"/>
            <a:ext cx="3230225" cy="452648"/>
            <a:chOff x="3352988" y="6156490"/>
            <a:chExt cx="4623655" cy="647908"/>
          </a:xfrm>
          <a:effectLst>
            <a:outerShdw blurRad="50800" dist="38100" dir="2700000" algn="tl" rotWithShape="0">
              <a:prstClr val="black">
                <a:alpha val="40000"/>
              </a:prstClr>
            </a:outerShdw>
          </a:effectLst>
        </p:grpSpPr>
        <p:sp>
          <p:nvSpPr>
            <p:cNvPr id="54" name="Rounded Rectangle 53"/>
            <p:cNvSpPr/>
            <p:nvPr/>
          </p:nvSpPr>
          <p:spPr>
            <a:xfrm>
              <a:off x="3352988" y="6156490"/>
              <a:ext cx="1334122" cy="64790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Climate</a:t>
              </a:r>
              <a:endParaRPr lang="en-US" dirty="0">
                <a:latin typeface="Calibri" panose="020F0502020204030204" pitchFamily="34" charset="0"/>
              </a:endParaRPr>
            </a:p>
          </p:txBody>
        </p:sp>
        <p:cxnSp>
          <p:nvCxnSpPr>
            <p:cNvPr id="55" name="Straight Arrow Connector 54"/>
            <p:cNvCxnSpPr>
              <a:stCxn id="28" idx="1"/>
              <a:endCxn id="54" idx="3"/>
            </p:cNvCxnSpPr>
            <p:nvPr/>
          </p:nvCxnSpPr>
          <p:spPr>
            <a:xfrm flipH="1">
              <a:off x="4687110" y="6273768"/>
              <a:ext cx="3289533" cy="2066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5940152" y="3811118"/>
            <a:ext cx="2695424" cy="553986"/>
            <a:chOff x="5065838" y="6214739"/>
            <a:chExt cx="3858160" cy="792960"/>
          </a:xfrm>
          <a:effectLst>
            <a:outerShdw blurRad="50800" dist="38100" dir="2700000" algn="tl" rotWithShape="0">
              <a:prstClr val="black">
                <a:alpha val="40000"/>
              </a:prstClr>
            </a:outerShdw>
          </a:effectLst>
        </p:grpSpPr>
        <p:sp>
          <p:nvSpPr>
            <p:cNvPr id="85" name="Rounded Rectangle 84"/>
            <p:cNvSpPr/>
            <p:nvPr/>
          </p:nvSpPr>
          <p:spPr>
            <a:xfrm>
              <a:off x="6767607" y="6214739"/>
              <a:ext cx="2156391" cy="79296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a:latin typeface="Calibri" panose="020F0502020204030204" pitchFamily="34" charset="0"/>
                </a:rPr>
                <a:t>Water </a:t>
              </a:r>
              <a:r>
                <a:rPr lang="en-US" dirty="0" smtClean="0">
                  <a:latin typeface="Calibri" panose="020F0502020204030204" pitchFamily="34" charset="0"/>
                </a:rPr>
                <a:t>Supply</a:t>
              </a:r>
              <a:endParaRPr lang="en-US" dirty="0">
                <a:latin typeface="Calibri" panose="020F0502020204030204" pitchFamily="34" charset="0"/>
              </a:endParaRPr>
            </a:p>
          </p:txBody>
        </p:sp>
        <p:cxnSp>
          <p:nvCxnSpPr>
            <p:cNvPr id="86" name="Straight Arrow Connector 85"/>
            <p:cNvCxnSpPr>
              <a:stCxn id="28" idx="3"/>
              <a:endCxn id="85" idx="1"/>
            </p:cNvCxnSpPr>
            <p:nvPr/>
          </p:nvCxnSpPr>
          <p:spPr>
            <a:xfrm flipV="1">
              <a:off x="5065838" y="6611219"/>
              <a:ext cx="1701769" cy="91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477853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fade">
                                      <p:cBhvr>
                                        <p:cTn id="2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8" restart="whenNotActive" fill="hold" evtFilter="cancelBubble" nodeType="interactiveSeq">
                <p:stCondLst>
                  <p:cond evt="onClick" delay="0">
                    <p:tgtEl>
                      <p:spTgt spid="30"/>
                    </p:tgtEl>
                  </p:cond>
                </p:stCondLst>
                <p:endSync evt="end" delay="0">
                  <p:rtn val="all"/>
                </p:endSync>
                <p:childTnLst>
                  <p:par>
                    <p:cTn id="29" fill="hold">
                      <p:stCondLst>
                        <p:cond delay="0"/>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childTnLst>
              </p:cTn>
              <p:nextCondLst>
                <p:cond evt="onClick" delay="0">
                  <p:tgtEl>
                    <p:spTgt spid="3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3000" dirty="0" smtClean="0"/>
              <a:t>4.4.1 – Location of Manufacturing – Case Study</a:t>
            </a:r>
            <a:endParaRPr lang="en-GB" sz="3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454174648"/>
              </p:ext>
            </p:extLst>
          </p:nvPr>
        </p:nvGraphicFramePr>
        <p:xfrm>
          <a:off x="323528" y="1196752"/>
          <a:ext cx="6661050" cy="5395252"/>
        </p:xfrm>
        <a:graphic>
          <a:graphicData uri="http://schemas.openxmlformats.org/drawingml/2006/table">
            <a:tbl>
              <a:tblPr firstRow="1" bandRow="1">
                <a:tableStyleId>{2D5ABB26-0587-4C30-8999-92F81FD0307C}</a:tableStyleId>
              </a:tblPr>
              <a:tblGrid>
                <a:gridCol w="6661050"/>
              </a:tblGrid>
              <a:tr h="5395252">
                <a:tc>
                  <a:txBody>
                    <a:bodyPr/>
                    <a:lstStyle/>
                    <a:p>
                      <a:pPr marL="284163" indent="-284163">
                        <a:buClr>
                          <a:srgbClr val="00B050"/>
                        </a:buClr>
                        <a:buFont typeface="Wingdings 3" panose="05040102010807070707" pitchFamily="18" charset="2"/>
                        <a:buChar char=""/>
                      </a:pPr>
                      <a:r>
                        <a:rPr lang="en-US" sz="1710" b="0" i="0" dirty="0" smtClean="0">
                          <a:solidFill>
                            <a:srgbClr val="0070C0"/>
                          </a:solidFill>
                          <a:latin typeface="Arial" panose="020B0604020202020204" pitchFamily="34" charset="0"/>
                          <a:cs typeface="Arial" panose="020B0604020202020204" pitchFamily="34" charset="0"/>
                        </a:rPr>
                        <a:t>C&amp;C plc manufactures food products and wants to set up a factory to make new fruit smoothies. The fruit smoothies use fresh ingredients, mainly freshly picked fruit, to maintain the fresh flavor. The fruit used comes from</a:t>
                      </a:r>
                      <a:r>
                        <a:rPr lang="en-US" sz="1710" b="0" i="0" baseline="0" dirty="0" smtClean="0">
                          <a:solidFill>
                            <a:srgbClr val="0070C0"/>
                          </a:solidFill>
                          <a:latin typeface="Arial" panose="020B0604020202020204" pitchFamily="34" charset="0"/>
                          <a:cs typeface="Arial" panose="020B0604020202020204" pitchFamily="34" charset="0"/>
                        </a:rPr>
                        <a:t> one particular region of the country which is quite a long way from the main populated cities.</a:t>
                      </a:r>
                    </a:p>
                    <a:p>
                      <a:pPr marL="284163" indent="-284163">
                        <a:buClr>
                          <a:srgbClr val="00B050"/>
                        </a:buClr>
                        <a:buFont typeface="Wingdings 3" panose="05040102010807070707" pitchFamily="18" charset="2"/>
                        <a:buChar char=""/>
                      </a:pPr>
                      <a:r>
                        <a:rPr lang="en-US" sz="1710" b="0" i="0" baseline="0" dirty="0" smtClean="0">
                          <a:solidFill>
                            <a:srgbClr val="0070C0"/>
                          </a:solidFill>
                          <a:latin typeface="Arial" panose="020B0604020202020204" pitchFamily="34" charset="0"/>
                          <a:cs typeface="Arial" panose="020B0604020202020204" pitchFamily="34" charset="0"/>
                        </a:rPr>
                        <a:t>The production process is mainly automated and requires only a few skilled workers to supervise the equipment. It uses a lot of water in the mixture and also a lot of water to wash out the machinery every day to keep it clean.</a:t>
                      </a:r>
                    </a:p>
                    <a:p>
                      <a:pPr marL="284163" indent="-284163">
                        <a:buClr>
                          <a:srgbClr val="00B050"/>
                        </a:buClr>
                        <a:buFont typeface="Wingdings 3" panose="05040102010807070707" pitchFamily="18" charset="2"/>
                        <a:buChar char=""/>
                      </a:pPr>
                      <a:r>
                        <a:rPr lang="en-US" sz="1710" b="0" i="0" baseline="0" dirty="0" smtClean="0">
                          <a:solidFill>
                            <a:srgbClr val="0070C0"/>
                          </a:solidFill>
                          <a:latin typeface="Arial" panose="020B0604020202020204" pitchFamily="34" charset="0"/>
                          <a:cs typeface="Arial" panose="020B0604020202020204" pitchFamily="34" charset="0"/>
                        </a:rPr>
                        <a:t>The new smoothies are sold to domestic customers through supermarkets and other food stores. It is not sold abroad.</a:t>
                      </a:r>
                    </a:p>
                    <a:p>
                      <a:pPr marL="0" indent="0">
                        <a:buClr>
                          <a:srgbClr val="00B050"/>
                        </a:buClr>
                        <a:buFont typeface="Wingdings 3" panose="05040102010807070707" pitchFamily="18" charset="2"/>
                        <a:buNone/>
                      </a:pPr>
                      <a:r>
                        <a:rPr lang="en-US" sz="1710" b="1" i="0" baseline="0" dirty="0" smtClean="0">
                          <a:solidFill>
                            <a:srgbClr val="FF0000"/>
                          </a:solidFill>
                          <a:latin typeface="Arial" panose="020B0604020202020204" pitchFamily="34" charset="0"/>
                          <a:cs typeface="Arial" panose="020B0604020202020204" pitchFamily="34" charset="0"/>
                        </a:rPr>
                        <a:t>Activity 20.1</a:t>
                      </a:r>
                    </a:p>
                    <a:p>
                      <a:pPr marL="568325" indent="-280988">
                        <a:buClr>
                          <a:srgbClr val="00B050"/>
                        </a:buClr>
                        <a:buFont typeface="+mj-lt"/>
                        <a:buAutoNum type="alphaLcParenR"/>
                      </a:pPr>
                      <a:r>
                        <a:rPr lang="en-US" sz="1710" b="0" i="0" baseline="0" dirty="0" smtClean="0">
                          <a:solidFill>
                            <a:srgbClr val="FF0000"/>
                          </a:solidFill>
                          <a:latin typeface="Arial" panose="020B0604020202020204" pitchFamily="34" charset="0"/>
                          <a:cs typeface="Arial" panose="020B0604020202020204" pitchFamily="34" charset="0"/>
                        </a:rPr>
                        <a:t>Which factors affecting the location of the </a:t>
                      </a:r>
                      <a:br>
                        <a:rPr lang="en-US" sz="1710" b="0" i="0" baseline="0" dirty="0" smtClean="0">
                          <a:solidFill>
                            <a:srgbClr val="FF0000"/>
                          </a:solidFill>
                          <a:latin typeface="Arial" panose="020B0604020202020204" pitchFamily="34" charset="0"/>
                          <a:cs typeface="Arial" panose="020B0604020202020204" pitchFamily="34" charset="0"/>
                        </a:rPr>
                      </a:br>
                      <a:r>
                        <a:rPr lang="en-US" sz="1710" b="0" i="0" baseline="0" dirty="0" smtClean="0">
                          <a:solidFill>
                            <a:srgbClr val="FF0000"/>
                          </a:solidFill>
                          <a:latin typeface="Arial" panose="020B0604020202020204" pitchFamily="34" charset="0"/>
                          <a:cs typeface="Arial" panose="020B0604020202020204" pitchFamily="34" charset="0"/>
                        </a:rPr>
                        <a:t>manufacturing plant will be the most </a:t>
                      </a:r>
                      <a:br>
                        <a:rPr lang="en-US" sz="1710" b="0" i="0" baseline="0" dirty="0" smtClean="0">
                          <a:solidFill>
                            <a:srgbClr val="FF0000"/>
                          </a:solidFill>
                          <a:latin typeface="Arial" panose="020B0604020202020204" pitchFamily="34" charset="0"/>
                          <a:cs typeface="Arial" panose="020B0604020202020204" pitchFamily="34" charset="0"/>
                        </a:rPr>
                      </a:br>
                      <a:r>
                        <a:rPr lang="en-US" sz="1710" b="0" i="0" baseline="0" dirty="0" smtClean="0">
                          <a:solidFill>
                            <a:srgbClr val="FF0000"/>
                          </a:solidFill>
                          <a:latin typeface="Arial" panose="020B0604020202020204" pitchFamily="34" charset="0"/>
                          <a:cs typeface="Arial" panose="020B0604020202020204" pitchFamily="34" charset="0"/>
                        </a:rPr>
                        <a:t>important to this business when deciding </a:t>
                      </a:r>
                      <a:br>
                        <a:rPr lang="en-US" sz="1710" b="0" i="0" baseline="0" dirty="0" smtClean="0">
                          <a:solidFill>
                            <a:srgbClr val="FF0000"/>
                          </a:solidFill>
                          <a:latin typeface="Arial" panose="020B0604020202020204" pitchFamily="34" charset="0"/>
                          <a:cs typeface="Arial" panose="020B0604020202020204" pitchFamily="34" charset="0"/>
                        </a:rPr>
                      </a:br>
                      <a:r>
                        <a:rPr lang="en-US" sz="1710" b="0" i="0" baseline="0" dirty="0" smtClean="0">
                          <a:solidFill>
                            <a:srgbClr val="FF0000"/>
                          </a:solidFill>
                          <a:latin typeface="Arial" panose="020B0604020202020204" pitchFamily="34" charset="0"/>
                          <a:cs typeface="Arial" panose="020B0604020202020204" pitchFamily="34" charset="0"/>
                        </a:rPr>
                        <a:t>where to locate? Explain why you think </a:t>
                      </a:r>
                      <a:br>
                        <a:rPr lang="en-US" sz="1710" b="0" i="0" baseline="0" dirty="0" smtClean="0">
                          <a:solidFill>
                            <a:srgbClr val="FF0000"/>
                          </a:solidFill>
                          <a:latin typeface="Arial" panose="020B0604020202020204" pitchFamily="34" charset="0"/>
                          <a:cs typeface="Arial" panose="020B0604020202020204" pitchFamily="34" charset="0"/>
                        </a:rPr>
                      </a:br>
                      <a:r>
                        <a:rPr lang="en-US" sz="1710" b="0" i="0" baseline="0" dirty="0" smtClean="0">
                          <a:solidFill>
                            <a:srgbClr val="FF0000"/>
                          </a:solidFill>
                          <a:latin typeface="Arial" panose="020B0604020202020204" pitchFamily="34" charset="0"/>
                          <a:cs typeface="Arial" panose="020B0604020202020204" pitchFamily="34" charset="0"/>
                        </a:rPr>
                        <a:t>they will be important.</a:t>
                      </a:r>
                    </a:p>
                    <a:p>
                      <a:pPr marL="568325" indent="-280988">
                        <a:buClr>
                          <a:srgbClr val="00B050"/>
                        </a:buClr>
                        <a:buFont typeface="+mj-lt"/>
                        <a:buAutoNum type="alphaLcParenR"/>
                      </a:pPr>
                      <a:r>
                        <a:rPr lang="en-US" sz="1710" b="0" i="0" baseline="0" dirty="0" smtClean="0">
                          <a:solidFill>
                            <a:srgbClr val="FF0000"/>
                          </a:solidFill>
                          <a:latin typeface="Arial" panose="020B0604020202020204" pitchFamily="34" charset="0"/>
                          <a:cs typeface="Arial" panose="020B0604020202020204" pitchFamily="34" charset="0"/>
                        </a:rPr>
                        <a:t>Which do you think will be the most </a:t>
                      </a:r>
                      <a:br>
                        <a:rPr lang="en-US" sz="1710" b="0" i="0" baseline="0" dirty="0" smtClean="0">
                          <a:solidFill>
                            <a:srgbClr val="FF0000"/>
                          </a:solidFill>
                          <a:latin typeface="Arial" panose="020B0604020202020204" pitchFamily="34" charset="0"/>
                          <a:cs typeface="Arial" panose="020B0604020202020204" pitchFamily="34" charset="0"/>
                        </a:rPr>
                      </a:br>
                      <a:r>
                        <a:rPr lang="en-US" sz="1710" b="0" i="0" baseline="0" dirty="0" smtClean="0">
                          <a:solidFill>
                            <a:srgbClr val="FF0000"/>
                          </a:solidFill>
                          <a:latin typeface="Arial" panose="020B0604020202020204" pitchFamily="34" charset="0"/>
                          <a:cs typeface="Arial" panose="020B0604020202020204" pitchFamily="34" charset="0"/>
                        </a:rPr>
                        <a:t>important factor and why?</a:t>
                      </a:r>
                      <a:endParaRPr lang="en-US" sz="1710" b="0" i="0" dirty="0" smtClean="0">
                        <a:solidFill>
                          <a:srgbClr val="FF0000"/>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244</a:t>
            </a:r>
            <a:endParaRPr lang="en-GB" sz="2000" b="1" dirty="0">
              <a:latin typeface="Arial" panose="020B0604020202020204" pitchFamily="34" charset="0"/>
              <a:cs typeface="Arial" panose="020B0604020202020204" pitchFamily="34" charset="0"/>
            </a:endParaRPr>
          </a:p>
        </p:txBody>
      </p:sp>
      <p:pic>
        <p:nvPicPr>
          <p:cNvPr id="2" name="Picture 2" descr="http://bondwithkarla.com/wp-content/uploads/2011/09/fruit-smoothies.jpg"/>
          <p:cNvPicPr>
            <a:picLocks noChangeAspect="1" noChangeArrowheads="1"/>
          </p:cNvPicPr>
          <p:nvPr/>
        </p:nvPicPr>
        <p:blipFill rotWithShape="1">
          <a:blip r:embed="rId3">
            <a:extLst>
              <a:ext uri="{28A0092B-C50C-407E-A947-70E740481C1C}">
                <a14:useLocalDpi xmlns:a14="http://schemas.microsoft.com/office/drawing/2010/main" val="0"/>
              </a:ext>
            </a:extLst>
          </a:blip>
          <a:srcRect l="11250" t="12907" r="6185" b="11494"/>
          <a:stretch/>
        </p:blipFill>
        <p:spPr bwMode="auto">
          <a:xfrm>
            <a:off x="5220072" y="4485170"/>
            <a:ext cx="1749268" cy="2040174"/>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4"/>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4"/>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40146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400" dirty="0" smtClean="0"/>
              <a:t>4.4.2 – Factors affecting Location of Service Sector Business</a:t>
            </a:r>
            <a:endParaRPr lang="en-GB" sz="24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158666553"/>
              </p:ext>
            </p:extLst>
          </p:nvPr>
        </p:nvGraphicFramePr>
        <p:xfrm>
          <a:off x="323528" y="1124744"/>
          <a:ext cx="6661050" cy="5395252"/>
        </p:xfrm>
        <a:graphic>
          <a:graphicData uri="http://schemas.openxmlformats.org/drawingml/2006/table">
            <a:tbl>
              <a:tblPr firstRow="1" bandRow="1">
                <a:tableStyleId>{2D5ABB26-0587-4C30-8999-92F81FD0307C}</a:tableStyleId>
              </a:tblPr>
              <a:tblGrid>
                <a:gridCol w="6661050"/>
              </a:tblGrid>
              <a:tr h="5395252">
                <a:tc>
                  <a:txBody>
                    <a:bodyPr/>
                    <a:lstStyle/>
                    <a:p>
                      <a:pPr marL="0" indent="0">
                        <a:buClr>
                          <a:srgbClr val="00B050"/>
                        </a:buClr>
                        <a:buFont typeface="Wingdings 3" panose="05040102010807070707" pitchFamily="18" charset="2"/>
                        <a:buNone/>
                      </a:pPr>
                      <a:r>
                        <a:rPr lang="en-US" sz="1680" b="1" i="0" dirty="0" smtClean="0">
                          <a:solidFill>
                            <a:schemeClr val="tx1"/>
                          </a:solidFill>
                          <a:latin typeface="Arial" panose="020B0604020202020204" pitchFamily="34" charset="0"/>
                          <a:cs typeface="Arial" panose="020B0604020202020204" pitchFamily="34" charset="0"/>
                        </a:rPr>
                        <a:t>Customers</a:t>
                      </a:r>
                    </a:p>
                    <a:p>
                      <a:pPr marL="284163" indent="-284163">
                        <a:buClr>
                          <a:srgbClr val="00B050"/>
                        </a:buClr>
                        <a:buFont typeface="Wingdings 3" panose="05040102010807070707" pitchFamily="18" charset="2"/>
                        <a:buChar char=""/>
                      </a:pPr>
                      <a:r>
                        <a:rPr lang="en-US" sz="1680" b="0" i="0" dirty="0" smtClean="0">
                          <a:solidFill>
                            <a:schemeClr val="tx1"/>
                          </a:solidFill>
                          <a:latin typeface="Arial" panose="020B0604020202020204" pitchFamily="34" charset="0"/>
                          <a:cs typeface="Arial" panose="020B0604020202020204" pitchFamily="34" charset="0"/>
                        </a:rPr>
                        <a:t>Locating a service sector business near</a:t>
                      </a:r>
                      <a:r>
                        <a:rPr lang="en-US" sz="1680" b="0" i="0" baseline="0" dirty="0" smtClean="0">
                          <a:solidFill>
                            <a:schemeClr val="tx1"/>
                          </a:solidFill>
                          <a:latin typeface="Arial" panose="020B0604020202020204" pitchFamily="34" charset="0"/>
                          <a:cs typeface="Arial" panose="020B0604020202020204" pitchFamily="34" charset="0"/>
                        </a:rPr>
                        <a:t> the customers will be very important for certain types of services. These are usually services where direct contact between the business and the customer is required. If a quick response time is needed to serve the customers, then the business needs to be located nearby, e.g. Plumbers and Electricians who serve the local area where they live. Also hairdressers, beauticians, caterers, restaurants, cafes, gardeners, builders etc. </a:t>
                      </a:r>
                    </a:p>
                    <a:p>
                      <a:pPr marL="284163" indent="-284163">
                        <a:buClr>
                          <a:srgbClr val="00B050"/>
                        </a:buClr>
                        <a:buFont typeface="Wingdings 3" panose="05040102010807070707" pitchFamily="18" charset="2"/>
                        <a:buChar char=""/>
                      </a:pPr>
                      <a:r>
                        <a:rPr lang="en-US" sz="1680" b="0" i="0" baseline="0" dirty="0" smtClean="0">
                          <a:solidFill>
                            <a:schemeClr val="tx1"/>
                          </a:solidFill>
                          <a:latin typeface="Arial" panose="020B0604020202020204" pitchFamily="34" charset="0"/>
                          <a:cs typeface="Arial" panose="020B0604020202020204" pitchFamily="34" charset="0"/>
                        </a:rPr>
                        <a:t>Some services do not need to be near to customers, specifically where direct personal contact is not necessary, such as through the phone, post or internet. These services can be located in a different part of the country or another country altogether. With the increasing use of IT and the Internet, more firms are moving abroad where the labour and running costs are less.</a:t>
                      </a:r>
                    </a:p>
                    <a:p>
                      <a:pPr marL="284163" indent="-284163">
                        <a:buClr>
                          <a:srgbClr val="00B050"/>
                        </a:buClr>
                        <a:buFont typeface="Wingdings 3" panose="05040102010807070707" pitchFamily="18" charset="2"/>
                        <a:buChar char=""/>
                      </a:pPr>
                      <a:r>
                        <a:rPr lang="en-US" sz="1680" b="0" i="0" baseline="0" dirty="0" smtClean="0">
                          <a:solidFill>
                            <a:schemeClr val="tx1"/>
                          </a:solidFill>
                          <a:latin typeface="Arial" panose="020B0604020202020204" pitchFamily="34" charset="0"/>
                          <a:cs typeface="Arial" panose="020B0604020202020204" pitchFamily="34" charset="0"/>
                        </a:rPr>
                        <a:t>Click </a:t>
                      </a:r>
                      <a:r>
                        <a:rPr lang="en-US" sz="1680" b="0" i="0" baseline="0" dirty="0" smtClean="0">
                          <a:solidFill>
                            <a:schemeClr val="tx1"/>
                          </a:solidFill>
                          <a:latin typeface="Arial" panose="020B0604020202020204" pitchFamily="34" charset="0"/>
                          <a:cs typeface="Arial" panose="020B0604020202020204" pitchFamily="34" charset="0"/>
                          <a:hlinkClick r:id="rId3"/>
                        </a:rPr>
                        <a:t>here </a:t>
                      </a:r>
                      <a:r>
                        <a:rPr lang="en-US" sz="1680" b="0" i="0" baseline="0" dirty="0" smtClean="0">
                          <a:solidFill>
                            <a:schemeClr val="tx1"/>
                          </a:solidFill>
                          <a:latin typeface="Arial" panose="020B0604020202020204" pitchFamily="34" charset="0"/>
                          <a:cs typeface="Arial" panose="020B0604020202020204" pitchFamily="34" charset="0"/>
                        </a:rPr>
                        <a:t>for the downside.</a:t>
                      </a:r>
                      <a:endParaRPr lang="en-US" sz="1680" b="0" i="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245</a:t>
            </a:r>
            <a:endParaRPr lang="en-GB" sz="2000" b="1" dirty="0">
              <a:latin typeface="Arial" panose="020B0604020202020204" pitchFamily="34" charset="0"/>
              <a:cs typeface="Arial" panose="020B0604020202020204" pitchFamily="34" charset="0"/>
            </a:endParaRPr>
          </a:p>
        </p:txBody>
      </p:sp>
      <p:pic>
        <p:nvPicPr>
          <p:cNvPr id="4098" name="Picture 2" descr="Study by Information Services Group show 2011 outsourcing large and medium-sized contracts hit record highs as BPO and ITO sectors continue to thriv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39752" y="5405643"/>
            <a:ext cx="2160240" cy="1186361"/>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2" name="Picture 6" descr="http://img.timeinc.net/time/daily/2007/0710/360_india_call_center_101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5401791"/>
            <a:ext cx="1808032" cy="1180244"/>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4" name="Picture 8" descr="http://si.wsj.net/public/resources/images/OB-XV435_0613be_J_20130613105229.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6729" r="2776" b="13469"/>
          <a:stretch/>
        </p:blipFill>
        <p:spPr bwMode="auto">
          <a:xfrm>
            <a:off x="4708184" y="5401792"/>
            <a:ext cx="2168072" cy="1169422"/>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7"/>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7"/>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7"/>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7"/>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7"/>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41787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400" dirty="0" smtClean="0"/>
              <a:t>4.4.2 – Factors affecting Location of Service Sector Business</a:t>
            </a:r>
            <a:endParaRPr lang="en-GB" sz="24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609928196"/>
              </p:ext>
            </p:extLst>
          </p:nvPr>
        </p:nvGraphicFramePr>
        <p:xfrm>
          <a:off x="323527" y="1124744"/>
          <a:ext cx="6661051" cy="5395252"/>
        </p:xfrm>
        <a:graphic>
          <a:graphicData uri="http://schemas.openxmlformats.org/drawingml/2006/table">
            <a:tbl>
              <a:tblPr firstRow="1" bandRow="1">
                <a:tableStyleId>{2D5ABB26-0587-4C30-8999-92F81FD0307C}</a:tableStyleId>
              </a:tblPr>
              <a:tblGrid>
                <a:gridCol w="6661051"/>
              </a:tblGrid>
              <a:tr h="5395252">
                <a:tc>
                  <a:txBody>
                    <a:bodyPr/>
                    <a:lstStyle/>
                    <a:p>
                      <a:pPr marL="0" indent="0">
                        <a:buClr>
                          <a:srgbClr val="00B050"/>
                        </a:buClr>
                        <a:buFont typeface="Wingdings 3" panose="05040102010807070707" pitchFamily="18" charset="2"/>
                        <a:buNone/>
                      </a:pPr>
                      <a:r>
                        <a:rPr lang="en-US" sz="1670" b="1" i="0" dirty="0" smtClean="0">
                          <a:solidFill>
                            <a:schemeClr val="tx1"/>
                          </a:solidFill>
                          <a:latin typeface="Arial" panose="020B0604020202020204" pitchFamily="34" charset="0"/>
                          <a:cs typeface="Arial" panose="020B0604020202020204" pitchFamily="34" charset="0"/>
                        </a:rPr>
                        <a:t>Personal Preference of the Owner</a:t>
                      </a:r>
                    </a:p>
                    <a:p>
                      <a:pPr marL="284163" indent="-284163">
                        <a:buClr>
                          <a:srgbClr val="00B050"/>
                        </a:buClr>
                        <a:buFont typeface="Wingdings 3" panose="05040102010807070707" pitchFamily="18" charset="2"/>
                        <a:buChar char=""/>
                      </a:pPr>
                      <a:r>
                        <a:rPr lang="en-US" sz="1670" b="0" i="0" dirty="0" smtClean="0">
                          <a:solidFill>
                            <a:schemeClr val="tx1"/>
                          </a:solidFill>
                          <a:latin typeface="Arial" panose="020B0604020202020204" pitchFamily="34" charset="0"/>
                          <a:cs typeface="Arial" panose="020B0604020202020204" pitchFamily="34" charset="0"/>
                        </a:rPr>
                        <a:t>The</a:t>
                      </a:r>
                      <a:r>
                        <a:rPr lang="en-US" sz="1670" b="0" i="0" baseline="0" dirty="0" smtClean="0">
                          <a:solidFill>
                            <a:schemeClr val="tx1"/>
                          </a:solidFill>
                          <a:latin typeface="Arial" panose="020B0604020202020204" pitchFamily="34" charset="0"/>
                          <a:cs typeface="Arial" panose="020B0604020202020204" pitchFamily="34" charset="0"/>
                        </a:rPr>
                        <a:t> owners of a business can heavily influence where a business is located, usually preferring it to be located close to home.</a:t>
                      </a:r>
                      <a:endParaRPr lang="en-US" sz="1670" b="0"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670" b="1" i="0" dirty="0" smtClean="0">
                          <a:solidFill>
                            <a:schemeClr val="tx1"/>
                          </a:solidFill>
                          <a:latin typeface="Arial" panose="020B0604020202020204" pitchFamily="34" charset="0"/>
                          <a:cs typeface="Arial" panose="020B0604020202020204" pitchFamily="34" charset="0"/>
                        </a:rPr>
                        <a:t>Technology</a:t>
                      </a:r>
                    </a:p>
                    <a:p>
                      <a:pPr marL="284163" indent="-284163">
                        <a:buClr>
                          <a:srgbClr val="00B050"/>
                        </a:buClr>
                        <a:buFont typeface="Wingdings 3" panose="05040102010807070707" pitchFamily="18" charset="2"/>
                        <a:buChar char=""/>
                      </a:pPr>
                      <a:r>
                        <a:rPr lang="en-US" sz="1670" b="0" i="0" dirty="0" smtClean="0">
                          <a:solidFill>
                            <a:schemeClr val="tx1"/>
                          </a:solidFill>
                          <a:latin typeface="Arial" panose="020B0604020202020204" pitchFamily="34" charset="0"/>
                          <a:cs typeface="Arial" panose="020B0604020202020204" pitchFamily="34" charset="0"/>
                        </a:rPr>
                        <a:t>Technology</a:t>
                      </a:r>
                      <a:r>
                        <a:rPr lang="en-US" sz="1670" b="0" i="0" baseline="0" dirty="0" smtClean="0">
                          <a:solidFill>
                            <a:schemeClr val="tx1"/>
                          </a:solidFill>
                          <a:latin typeface="Arial" panose="020B0604020202020204" pitchFamily="34" charset="0"/>
                          <a:cs typeface="Arial" panose="020B0604020202020204" pitchFamily="34" charset="0"/>
                        </a:rPr>
                        <a:t> has allowed some services to be located away from the customers, some being conduced wholly by telephone or the internet, therefor the business can be anywhere such as the outskirts of cities or even in remote areas (dependent on how many employees are required), so they can take advantage of cheap rent and reduce labour costs.</a:t>
                      </a:r>
                      <a:endParaRPr lang="en-US" sz="1670" b="0"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670" b="1" i="0" dirty="0" smtClean="0">
                          <a:solidFill>
                            <a:schemeClr val="tx1"/>
                          </a:solidFill>
                          <a:latin typeface="Arial" panose="020B0604020202020204" pitchFamily="34" charset="0"/>
                          <a:cs typeface="Arial" panose="020B0604020202020204" pitchFamily="34" charset="0"/>
                        </a:rPr>
                        <a:t>Availability of Labour</a:t>
                      </a:r>
                    </a:p>
                    <a:p>
                      <a:pPr marL="284163" indent="-284163">
                        <a:buClr>
                          <a:srgbClr val="00B050"/>
                        </a:buClr>
                        <a:buFont typeface="Wingdings 3" panose="05040102010807070707" pitchFamily="18" charset="2"/>
                        <a:buChar char=""/>
                      </a:pPr>
                      <a:r>
                        <a:rPr lang="en-US" sz="1670" b="0" i="0" dirty="0" smtClean="0">
                          <a:solidFill>
                            <a:schemeClr val="tx1"/>
                          </a:solidFill>
                          <a:latin typeface="Arial" panose="020B0604020202020204" pitchFamily="34" charset="0"/>
                          <a:cs typeface="Arial" panose="020B0604020202020204" pitchFamily="34" charset="0"/>
                        </a:rPr>
                        <a:t>If</a:t>
                      </a:r>
                      <a:r>
                        <a:rPr lang="en-US" sz="1670" b="0" i="0" baseline="0" dirty="0" smtClean="0">
                          <a:solidFill>
                            <a:schemeClr val="tx1"/>
                          </a:solidFill>
                          <a:latin typeface="Arial" panose="020B0604020202020204" pitchFamily="34" charset="0"/>
                          <a:cs typeface="Arial" panose="020B0604020202020204" pitchFamily="34" charset="0"/>
                        </a:rPr>
                        <a:t> a service business requires a large number of employees then it cannot locate in remote areas. It will need to be near a large town or city. If a particular type of skilled labour is required then it may also need to locate near to where this labour is found. However it is more likely the skilled labour will </a:t>
                      </a:r>
                      <a:br>
                        <a:rPr lang="en-US" sz="1670" b="0" i="0" baseline="0" dirty="0" smtClean="0">
                          <a:solidFill>
                            <a:schemeClr val="tx1"/>
                          </a:solidFill>
                          <a:latin typeface="Arial" panose="020B0604020202020204" pitchFamily="34" charset="0"/>
                          <a:cs typeface="Arial" panose="020B0604020202020204" pitchFamily="34" charset="0"/>
                        </a:rPr>
                      </a:br>
                      <a:r>
                        <a:rPr lang="en-US" sz="1670" b="0" i="0" baseline="0" dirty="0" smtClean="0">
                          <a:solidFill>
                            <a:schemeClr val="tx1"/>
                          </a:solidFill>
                          <a:latin typeface="Arial" panose="020B0604020202020204" pitchFamily="34" charset="0"/>
                          <a:cs typeface="Arial" panose="020B0604020202020204" pitchFamily="34" charset="0"/>
                        </a:rPr>
                        <a:t>move to the business for work due </a:t>
                      </a:r>
                      <a:br>
                        <a:rPr lang="en-US" sz="1670" b="0" i="0" baseline="0" dirty="0" smtClean="0">
                          <a:solidFill>
                            <a:schemeClr val="tx1"/>
                          </a:solidFill>
                          <a:latin typeface="Arial" panose="020B0604020202020204" pitchFamily="34" charset="0"/>
                          <a:cs typeface="Arial" panose="020B0604020202020204" pitchFamily="34" charset="0"/>
                        </a:rPr>
                      </a:br>
                      <a:r>
                        <a:rPr lang="en-US" sz="1670" b="0" i="0" baseline="0" dirty="0" smtClean="0">
                          <a:solidFill>
                            <a:schemeClr val="tx1"/>
                          </a:solidFill>
                          <a:latin typeface="Arial" panose="020B0604020202020204" pitchFamily="34" charset="0"/>
                          <a:cs typeface="Arial" panose="020B0604020202020204" pitchFamily="34" charset="0"/>
                        </a:rPr>
                        <a:t>to the need of employment.</a:t>
                      </a:r>
                    </a:p>
                    <a:p>
                      <a:pPr marL="284163" indent="-284163">
                        <a:buClr>
                          <a:srgbClr val="00B050"/>
                        </a:buClr>
                        <a:buFont typeface="Wingdings 3" panose="05040102010807070707" pitchFamily="18" charset="2"/>
                        <a:buChar char=""/>
                      </a:pPr>
                      <a:r>
                        <a:rPr lang="en-US" sz="1670" b="0" i="0" baseline="0" dirty="0" smtClean="0">
                          <a:solidFill>
                            <a:schemeClr val="tx1"/>
                          </a:solidFill>
                          <a:latin typeface="Arial" panose="020B0604020202020204" pitchFamily="34" charset="0"/>
                          <a:cs typeface="Arial" panose="020B0604020202020204" pitchFamily="34" charset="0"/>
                        </a:rPr>
                        <a:t>Click </a:t>
                      </a:r>
                      <a:r>
                        <a:rPr lang="en-US" sz="1670" b="0" i="0" baseline="0" dirty="0" smtClean="0">
                          <a:solidFill>
                            <a:schemeClr val="tx1"/>
                          </a:solidFill>
                          <a:latin typeface="Arial" panose="020B0604020202020204" pitchFamily="34" charset="0"/>
                          <a:cs typeface="Arial" panose="020B0604020202020204" pitchFamily="34" charset="0"/>
                          <a:hlinkClick r:id="rId3"/>
                        </a:rPr>
                        <a:t>here </a:t>
                      </a:r>
                      <a:r>
                        <a:rPr lang="en-US" sz="1670" b="0" i="0" baseline="0" dirty="0" smtClean="0">
                          <a:solidFill>
                            <a:schemeClr val="tx1"/>
                          </a:solidFill>
                          <a:latin typeface="Arial" panose="020B0604020202020204" pitchFamily="34" charset="0"/>
                          <a:cs typeface="Arial" panose="020B0604020202020204" pitchFamily="34" charset="0"/>
                        </a:rPr>
                        <a:t>for an article on locating </a:t>
                      </a:r>
                      <a:br>
                        <a:rPr lang="en-US" sz="1670" b="0" i="0" baseline="0" dirty="0" smtClean="0">
                          <a:solidFill>
                            <a:schemeClr val="tx1"/>
                          </a:solidFill>
                          <a:latin typeface="Arial" panose="020B0604020202020204" pitchFamily="34" charset="0"/>
                          <a:cs typeface="Arial" panose="020B0604020202020204" pitchFamily="34" charset="0"/>
                        </a:rPr>
                      </a:br>
                      <a:r>
                        <a:rPr lang="en-US" sz="1670" b="0" i="0" baseline="0" dirty="0" smtClean="0">
                          <a:solidFill>
                            <a:schemeClr val="tx1"/>
                          </a:solidFill>
                          <a:latin typeface="Arial" panose="020B0604020202020204" pitchFamily="34" charset="0"/>
                          <a:cs typeface="Arial" panose="020B0604020202020204" pitchFamily="34" charset="0"/>
                        </a:rPr>
                        <a:t>call centers.</a:t>
                      </a:r>
                      <a:endParaRPr lang="en-US" sz="1670" b="0" i="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245</a:t>
            </a:r>
            <a:endParaRPr lang="en-GB" sz="2000" b="1" dirty="0">
              <a:latin typeface="Arial" panose="020B0604020202020204" pitchFamily="34" charset="0"/>
              <a:cs typeface="Arial" panose="020B0604020202020204" pitchFamily="34" charset="0"/>
            </a:endParaRPr>
          </a:p>
        </p:txBody>
      </p:sp>
      <p:pic>
        <p:nvPicPr>
          <p:cNvPr id="5122" name="Picture 2" descr="http://www.asiabiztoday.com/sites/default/files/styles/node-detail/public/field/image/Bright-prospects-for-BPO-industry.jpg?itok=9syzHAxJ"/>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652" t="8586"/>
          <a:stretch/>
        </p:blipFill>
        <p:spPr bwMode="auto">
          <a:xfrm>
            <a:off x="4499992" y="5039314"/>
            <a:ext cx="2392949" cy="1414022"/>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263992240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5"/>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5"/>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469943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400" dirty="0" smtClean="0"/>
              <a:t>4.4.2 – Factors affecting Location of Service Sector Business</a:t>
            </a:r>
            <a:endParaRPr lang="en-GB" sz="24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918376621"/>
              </p:ext>
            </p:extLst>
          </p:nvPr>
        </p:nvGraphicFramePr>
        <p:xfrm>
          <a:off x="323527" y="1196752"/>
          <a:ext cx="6661051" cy="5395252"/>
        </p:xfrm>
        <a:graphic>
          <a:graphicData uri="http://schemas.openxmlformats.org/drawingml/2006/table">
            <a:tbl>
              <a:tblPr firstRow="1" bandRow="1">
                <a:tableStyleId>{2D5ABB26-0587-4C30-8999-92F81FD0307C}</a:tableStyleId>
              </a:tblPr>
              <a:tblGrid>
                <a:gridCol w="6661051"/>
              </a:tblGrid>
              <a:tr h="5395252">
                <a:tc>
                  <a:txBody>
                    <a:bodyPr/>
                    <a:lstStyle/>
                    <a:p>
                      <a:pPr marL="0" indent="0">
                        <a:buClr>
                          <a:srgbClr val="00B050"/>
                        </a:buClr>
                        <a:buFont typeface="Wingdings 3" panose="05040102010807070707" pitchFamily="18" charset="2"/>
                        <a:buNone/>
                      </a:pPr>
                      <a:r>
                        <a:rPr lang="en-US" sz="1640" b="1" i="0" dirty="0" smtClean="0">
                          <a:solidFill>
                            <a:schemeClr val="tx1"/>
                          </a:solidFill>
                          <a:latin typeface="Arial" panose="020B0604020202020204" pitchFamily="34" charset="0"/>
                          <a:cs typeface="Arial" panose="020B0604020202020204" pitchFamily="34" charset="0"/>
                        </a:rPr>
                        <a:t>Climate</a:t>
                      </a:r>
                    </a:p>
                    <a:p>
                      <a:pPr marL="284163" indent="-284163">
                        <a:buClr>
                          <a:srgbClr val="00B050"/>
                        </a:buClr>
                        <a:buFont typeface="Wingdings 3" panose="05040102010807070707" pitchFamily="18" charset="2"/>
                        <a:buChar char=""/>
                      </a:pPr>
                      <a:r>
                        <a:rPr lang="en-US" sz="1640" b="0" i="0" dirty="0" smtClean="0">
                          <a:solidFill>
                            <a:schemeClr val="tx1"/>
                          </a:solidFill>
                          <a:latin typeface="Arial" panose="020B0604020202020204" pitchFamily="34" charset="0"/>
                          <a:cs typeface="Arial" panose="020B0604020202020204" pitchFamily="34" charset="0"/>
                        </a:rPr>
                        <a:t>Climate will affect some businesses</a:t>
                      </a:r>
                      <a:r>
                        <a:rPr lang="en-US" sz="1640" b="0" i="0" baseline="0" dirty="0" smtClean="0">
                          <a:solidFill>
                            <a:schemeClr val="tx1"/>
                          </a:solidFill>
                          <a:latin typeface="Arial" panose="020B0604020202020204" pitchFamily="34" charset="0"/>
                          <a:cs typeface="Arial" panose="020B0604020202020204" pitchFamily="34" charset="0"/>
                        </a:rPr>
                        <a:t> particularly if they are linked to tourism. Hotels for example need to locate themselves where the climate is good and near to a beach.</a:t>
                      </a:r>
                    </a:p>
                    <a:p>
                      <a:pPr marL="0" indent="0">
                        <a:buClr>
                          <a:srgbClr val="00B050"/>
                        </a:buClr>
                        <a:buFont typeface="Wingdings 3" panose="05040102010807070707" pitchFamily="18" charset="2"/>
                        <a:buNone/>
                      </a:pPr>
                      <a:r>
                        <a:rPr lang="en-US" sz="1640" b="1" i="0" dirty="0" smtClean="0">
                          <a:solidFill>
                            <a:schemeClr val="tx1"/>
                          </a:solidFill>
                          <a:latin typeface="Arial" panose="020B0604020202020204" pitchFamily="34" charset="0"/>
                          <a:cs typeface="Arial" panose="020B0604020202020204" pitchFamily="34" charset="0"/>
                        </a:rPr>
                        <a:t>Near to Other</a:t>
                      </a:r>
                      <a:r>
                        <a:rPr lang="en-US" sz="1640" b="1" i="0" baseline="0" dirty="0" smtClean="0">
                          <a:solidFill>
                            <a:schemeClr val="tx1"/>
                          </a:solidFill>
                          <a:latin typeface="Arial" panose="020B0604020202020204" pitchFamily="34" charset="0"/>
                          <a:cs typeface="Arial" panose="020B0604020202020204" pitchFamily="34" charset="0"/>
                        </a:rPr>
                        <a:t> Businesses</a:t>
                      </a:r>
                      <a:endParaRPr lang="en-US" sz="1640" b="1" i="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640" b="0" i="0" dirty="0" smtClean="0">
                          <a:solidFill>
                            <a:schemeClr val="tx1"/>
                          </a:solidFill>
                          <a:latin typeface="Arial" panose="020B0604020202020204" pitchFamily="34" charset="0"/>
                          <a:cs typeface="Arial" panose="020B0604020202020204" pitchFamily="34" charset="0"/>
                        </a:rPr>
                        <a:t>Some services serve the needs of large</a:t>
                      </a:r>
                      <a:r>
                        <a:rPr lang="en-US" sz="1640" b="0" i="0" baseline="0" dirty="0" smtClean="0">
                          <a:solidFill>
                            <a:schemeClr val="tx1"/>
                          </a:solidFill>
                          <a:latin typeface="Arial" panose="020B0604020202020204" pitchFamily="34" charset="0"/>
                          <a:cs typeface="Arial" panose="020B0604020202020204" pitchFamily="34" charset="0"/>
                        </a:rPr>
                        <a:t> businesses, such as firms that service equipment found in big companies. They will need to be nearby to respond to a call to repair something. Services such as banks need to be near busy areas for the convenience of customers, however Internet Banking has made this less important today.</a:t>
                      </a:r>
                    </a:p>
                    <a:p>
                      <a:pPr marL="0" indent="0">
                        <a:buClr>
                          <a:srgbClr val="00B050"/>
                        </a:buClr>
                        <a:buFont typeface="Wingdings 3" panose="05040102010807070707" pitchFamily="18" charset="2"/>
                        <a:buNone/>
                      </a:pPr>
                      <a:r>
                        <a:rPr lang="en-US" sz="1640" b="1" i="0" dirty="0" smtClean="0">
                          <a:solidFill>
                            <a:schemeClr val="tx1"/>
                          </a:solidFill>
                          <a:latin typeface="Arial" panose="020B0604020202020204" pitchFamily="34" charset="0"/>
                          <a:cs typeface="Arial" panose="020B0604020202020204" pitchFamily="34" charset="0"/>
                        </a:rPr>
                        <a:t>Rent/Taxes</a:t>
                      </a:r>
                    </a:p>
                    <a:p>
                      <a:pPr marL="284163" indent="-284163">
                        <a:buClr>
                          <a:srgbClr val="00B050"/>
                        </a:buClr>
                        <a:buFont typeface="Wingdings 3" panose="05040102010807070707" pitchFamily="18" charset="2"/>
                        <a:buChar char=""/>
                      </a:pPr>
                      <a:r>
                        <a:rPr lang="en-US" sz="1640" b="0" i="0" dirty="0" smtClean="0">
                          <a:solidFill>
                            <a:schemeClr val="tx1"/>
                          </a:solidFill>
                          <a:latin typeface="Arial" panose="020B0604020202020204" pitchFamily="34" charset="0"/>
                          <a:cs typeface="Arial" panose="020B0604020202020204" pitchFamily="34" charset="0"/>
                        </a:rPr>
                        <a:t>If the service does not need to be on the main streets in a town or city </a:t>
                      </a:r>
                      <a:r>
                        <a:rPr lang="en-US" sz="1640" b="0" i="0" dirty="0" err="1" smtClean="0">
                          <a:solidFill>
                            <a:schemeClr val="tx1"/>
                          </a:solidFill>
                          <a:latin typeface="Arial" panose="020B0604020202020204" pitchFamily="34" charset="0"/>
                          <a:cs typeface="Arial" panose="020B0604020202020204" pitchFamily="34" charset="0"/>
                        </a:rPr>
                        <a:t>centre</a:t>
                      </a:r>
                      <a:r>
                        <a:rPr lang="en-US" sz="1640" b="0" i="0" dirty="0" smtClean="0">
                          <a:solidFill>
                            <a:schemeClr val="tx1"/>
                          </a:solidFill>
                          <a:latin typeface="Arial" panose="020B0604020202020204" pitchFamily="34" charset="0"/>
                          <a:cs typeface="Arial" panose="020B0604020202020204" pitchFamily="34" charset="0"/>
                        </a:rPr>
                        <a:t>, e.g. doctors, lawyers or dentists, then the business will locate to the outskirts</a:t>
                      </a:r>
                      <a:r>
                        <a:rPr lang="en-US" sz="1640" b="0" i="0" baseline="0" dirty="0" smtClean="0">
                          <a:solidFill>
                            <a:schemeClr val="tx1"/>
                          </a:solidFill>
                          <a:latin typeface="Arial" panose="020B0604020202020204" pitchFamily="34" charset="0"/>
                          <a:cs typeface="Arial" panose="020B0604020202020204" pitchFamily="34" charset="0"/>
                        </a:rPr>
                        <a:t> of town to benefit from lower rents and taxes.</a:t>
                      </a:r>
                      <a:endParaRPr lang="en-US" sz="1640" b="0" i="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245</a:t>
            </a:r>
            <a:endParaRPr lang="en-GB" sz="2000" b="1" dirty="0">
              <a:latin typeface="Arial" panose="020B0604020202020204" pitchFamily="34" charset="0"/>
              <a:cs typeface="Arial" panose="020B0604020202020204" pitchFamily="34" charset="0"/>
            </a:endParaRPr>
          </a:p>
        </p:txBody>
      </p:sp>
      <p:pic>
        <p:nvPicPr>
          <p:cNvPr id="6146" name="Picture 2" descr="http://thumbs.dreamstime.com/z/souk-market-cafe-cairo-egypt-3454335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3089"/>
          <a:stretch/>
        </p:blipFill>
        <p:spPr bwMode="auto">
          <a:xfrm>
            <a:off x="2564110" y="5191303"/>
            <a:ext cx="2151906" cy="1368152"/>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148" name="Picture 4" descr="http://static.asiawebdirect.com/m/bangkok/portals/pattaya-bangkok-com/homepage/best-nightlife/allParagraphs/0/top10Set/0/image/pattaya-nightlif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4519" y="5191303"/>
            <a:ext cx="2053745" cy="1368152"/>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150" name="Picture 6" descr="http://c8.alamy.com/comp/EXF5KA/ibiza-town-shopping-street-stalls-shops-stores-tourist-tat-for-sale-EXF5KA.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9380"/>
          <a:stretch/>
        </p:blipFill>
        <p:spPr bwMode="auto">
          <a:xfrm>
            <a:off x="395536" y="5191303"/>
            <a:ext cx="2030301" cy="1353005"/>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263992240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6"/>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6"/>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6"/>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6"/>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6"/>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6098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28793" cy="554344"/>
          </a:xfrm>
        </p:spPr>
        <p:txBody>
          <a:bodyPr>
            <a:noAutofit/>
          </a:bodyPr>
          <a:lstStyle/>
          <a:p>
            <a:r>
              <a:rPr lang="en-GB" sz="2400" dirty="0" smtClean="0"/>
              <a:t>4.4.2 – Revision Summary – Service Sector Location Factors</a:t>
            </a:r>
            <a:endParaRPr lang="en-GB" sz="2400" b="1" dirty="0" smtClean="0"/>
          </a:p>
        </p:txBody>
      </p:sp>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246</a:t>
            </a:r>
            <a:endParaRPr lang="en-GB" sz="2000" b="1" dirty="0">
              <a:latin typeface="Arial" panose="020B0604020202020204" pitchFamily="34" charset="0"/>
              <a:cs typeface="Arial" panose="020B0604020202020204" pitchFamily="34" charset="0"/>
            </a:endParaRPr>
          </a:p>
        </p:txBody>
      </p:sp>
      <p:sp>
        <p:nvSpPr>
          <p:cNvPr id="2" name="AutoShape 4" descr="http://sse.com/media/127545/mapforcomponent.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se.com/media/127545/mapforcomponent.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7" name="Group 16"/>
          <p:cNvGrpSpPr/>
          <p:nvPr/>
        </p:nvGrpSpPr>
        <p:grpSpPr>
          <a:xfrm>
            <a:off x="4463987" y="4677867"/>
            <a:ext cx="2367716" cy="1487430"/>
            <a:chOff x="3919673" y="4474596"/>
            <a:chExt cx="3389088" cy="2129055"/>
          </a:xfrm>
        </p:grpSpPr>
        <p:sp>
          <p:nvSpPr>
            <p:cNvPr id="18" name="Rounded Rectangle 17"/>
            <p:cNvSpPr/>
            <p:nvPr/>
          </p:nvSpPr>
          <p:spPr>
            <a:xfrm>
              <a:off x="4300452" y="5696792"/>
              <a:ext cx="3008309" cy="90685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Personal Preference of the Owners</a:t>
              </a:r>
              <a:endParaRPr lang="en-US" dirty="0">
                <a:latin typeface="Calibri" panose="020F0502020204030204" pitchFamily="34" charset="0"/>
              </a:endParaRPr>
            </a:p>
          </p:txBody>
        </p:sp>
        <p:cxnSp>
          <p:nvCxnSpPr>
            <p:cNvPr id="19" name="Straight Arrow Connector 18"/>
            <p:cNvCxnSpPr>
              <a:stCxn id="28" idx="2"/>
              <a:endCxn id="18" idx="0"/>
            </p:cNvCxnSpPr>
            <p:nvPr/>
          </p:nvCxnSpPr>
          <p:spPr>
            <a:xfrm>
              <a:off x="3919673" y="4474596"/>
              <a:ext cx="1884934" cy="12221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2300824" y="2028567"/>
            <a:ext cx="2163165" cy="1472442"/>
            <a:chOff x="7802048" y="4832962"/>
            <a:chExt cx="3096297" cy="2107618"/>
          </a:xfrm>
        </p:grpSpPr>
        <p:sp>
          <p:nvSpPr>
            <p:cNvPr id="21" name="Rounded Rectangle 20"/>
            <p:cNvSpPr/>
            <p:nvPr/>
          </p:nvSpPr>
          <p:spPr>
            <a:xfrm>
              <a:off x="7802048" y="4832962"/>
              <a:ext cx="1772974" cy="61416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Rent/Rates</a:t>
              </a:r>
              <a:endParaRPr lang="en-US" dirty="0">
                <a:latin typeface="Calibri" panose="020F0502020204030204" pitchFamily="34" charset="0"/>
              </a:endParaRPr>
            </a:p>
          </p:txBody>
        </p:sp>
        <p:cxnSp>
          <p:nvCxnSpPr>
            <p:cNvPr id="22" name="Straight Arrow Connector 21"/>
            <p:cNvCxnSpPr>
              <a:stCxn id="28" idx="0"/>
              <a:endCxn id="21" idx="2"/>
            </p:cNvCxnSpPr>
            <p:nvPr/>
          </p:nvCxnSpPr>
          <p:spPr>
            <a:xfrm flipH="1" flipV="1">
              <a:off x="8688535" y="5447124"/>
              <a:ext cx="2209810" cy="1493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Rounded Rectangle 27"/>
          <p:cNvSpPr/>
          <p:nvPr/>
        </p:nvSpPr>
        <p:spPr>
          <a:xfrm>
            <a:off x="3347864" y="3501008"/>
            <a:ext cx="2232248" cy="1176858"/>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FACTORS AFFECTING THE LOCATION OF A SERVICE SECTOR BUSINESS</a:t>
            </a:r>
            <a:endParaRPr lang="en-US" b="1" dirty="0">
              <a:latin typeface="Calibri" panose="020F0502020204030204" pitchFamily="34" charset="0"/>
            </a:endParaRPr>
          </a:p>
        </p:txBody>
      </p:sp>
      <p:sp>
        <p:nvSpPr>
          <p:cNvPr id="30" name="TextBox 29"/>
          <p:cNvSpPr txBox="1"/>
          <p:nvPr/>
        </p:nvSpPr>
        <p:spPr>
          <a:xfrm>
            <a:off x="7717909" y="5162407"/>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31" name="Group 30"/>
          <p:cNvGrpSpPr/>
          <p:nvPr/>
        </p:nvGrpSpPr>
        <p:grpSpPr>
          <a:xfrm>
            <a:off x="6007420" y="1988840"/>
            <a:ext cx="1588915" cy="1110658"/>
            <a:chOff x="5327083" y="899710"/>
            <a:chExt cx="2160101" cy="1512091"/>
          </a:xfrm>
        </p:grpSpPr>
        <p:sp>
          <p:nvSpPr>
            <p:cNvPr id="32" name="Rounded Rectangle 31"/>
            <p:cNvSpPr/>
            <p:nvPr/>
          </p:nvSpPr>
          <p:spPr>
            <a:xfrm>
              <a:off x="5327083" y="899710"/>
              <a:ext cx="2160101" cy="724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Direct Contact</a:t>
              </a:r>
              <a:endParaRPr lang="en-US" dirty="0">
                <a:latin typeface="Calibri" panose="020F0502020204030204" pitchFamily="34" charset="0"/>
              </a:endParaRPr>
            </a:p>
          </p:txBody>
        </p:sp>
        <p:cxnSp>
          <p:nvCxnSpPr>
            <p:cNvPr id="33" name="Straight Arrow Connector 32"/>
            <p:cNvCxnSpPr>
              <a:stCxn id="38" idx="0"/>
              <a:endCxn id="32" idx="2"/>
            </p:cNvCxnSpPr>
            <p:nvPr/>
          </p:nvCxnSpPr>
          <p:spPr>
            <a:xfrm flipV="1">
              <a:off x="6132341" y="1624142"/>
              <a:ext cx="274793" cy="78765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4067944" y="1988840"/>
            <a:ext cx="1511061" cy="1512168"/>
            <a:chOff x="4832419" y="2923445"/>
            <a:chExt cx="1786788" cy="3365630"/>
          </a:xfrm>
        </p:grpSpPr>
        <p:sp>
          <p:nvSpPr>
            <p:cNvPr id="35" name="Rounded Rectangle 34"/>
            <p:cNvSpPr/>
            <p:nvPr/>
          </p:nvSpPr>
          <p:spPr>
            <a:xfrm>
              <a:off x="4832419" y="2923445"/>
              <a:ext cx="1786788" cy="144576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Near to other Businesses</a:t>
              </a:r>
              <a:endParaRPr lang="en-US" dirty="0">
                <a:latin typeface="Calibri" panose="020F0502020204030204" pitchFamily="34" charset="0"/>
              </a:endParaRPr>
            </a:p>
          </p:txBody>
        </p:sp>
        <p:cxnSp>
          <p:nvCxnSpPr>
            <p:cNvPr id="36" name="Straight Arrow Connector 35"/>
            <p:cNvCxnSpPr>
              <a:stCxn id="28" idx="0"/>
              <a:endCxn id="35" idx="2"/>
            </p:cNvCxnSpPr>
            <p:nvPr/>
          </p:nvCxnSpPr>
          <p:spPr>
            <a:xfrm flipV="1">
              <a:off x="5300730" y="4369214"/>
              <a:ext cx="425083" cy="19198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5580112" y="3099499"/>
            <a:ext cx="1662382" cy="989938"/>
            <a:chOff x="6471818" y="5383130"/>
            <a:chExt cx="2210297" cy="2477010"/>
          </a:xfrm>
        </p:grpSpPr>
        <p:sp>
          <p:nvSpPr>
            <p:cNvPr id="38" name="Rounded Rectangle 37"/>
            <p:cNvSpPr/>
            <p:nvPr/>
          </p:nvSpPr>
          <p:spPr>
            <a:xfrm>
              <a:off x="6972929" y="5383130"/>
              <a:ext cx="1709186" cy="98282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Customers</a:t>
              </a:r>
              <a:endParaRPr lang="en-US" dirty="0">
                <a:latin typeface="Calibri" panose="020F0502020204030204" pitchFamily="34" charset="0"/>
              </a:endParaRPr>
            </a:p>
          </p:txBody>
        </p:sp>
        <p:cxnSp>
          <p:nvCxnSpPr>
            <p:cNvPr id="39" name="Straight Arrow Connector 38"/>
            <p:cNvCxnSpPr>
              <a:stCxn id="28" idx="3"/>
              <a:endCxn id="38" idx="2"/>
            </p:cNvCxnSpPr>
            <p:nvPr/>
          </p:nvCxnSpPr>
          <p:spPr>
            <a:xfrm flipV="1">
              <a:off x="6471818" y="6365959"/>
              <a:ext cx="1355704" cy="14941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720315" y="2007474"/>
            <a:ext cx="2627549" cy="2081963"/>
            <a:chOff x="-131757" y="2021644"/>
            <a:chExt cx="3761003" cy="2980064"/>
          </a:xfrm>
        </p:grpSpPr>
        <p:sp>
          <p:nvSpPr>
            <p:cNvPr id="41" name="Rounded Rectangle 40"/>
            <p:cNvSpPr/>
            <p:nvPr/>
          </p:nvSpPr>
          <p:spPr>
            <a:xfrm>
              <a:off x="-131757" y="2021644"/>
              <a:ext cx="1369412" cy="59174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Climate</a:t>
              </a:r>
              <a:endParaRPr lang="en-US" dirty="0">
                <a:latin typeface="Calibri" panose="020F0502020204030204" pitchFamily="34" charset="0"/>
              </a:endParaRPr>
            </a:p>
          </p:txBody>
        </p:sp>
        <p:cxnSp>
          <p:nvCxnSpPr>
            <p:cNvPr id="42" name="Straight Arrow Connector 41"/>
            <p:cNvCxnSpPr>
              <a:stCxn id="28" idx="1"/>
              <a:endCxn id="41" idx="2"/>
            </p:cNvCxnSpPr>
            <p:nvPr/>
          </p:nvCxnSpPr>
          <p:spPr>
            <a:xfrm flipH="1" flipV="1">
              <a:off x="552949" y="2613393"/>
              <a:ext cx="3076297" cy="2388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477679" y="4089437"/>
            <a:ext cx="2870185" cy="2075866"/>
            <a:chOff x="3904221" y="3271946"/>
            <a:chExt cx="4108307" cy="2971336"/>
          </a:xfrm>
        </p:grpSpPr>
        <p:sp>
          <p:nvSpPr>
            <p:cNvPr id="47" name="Rounded Rectangle 46"/>
            <p:cNvSpPr/>
            <p:nvPr/>
          </p:nvSpPr>
          <p:spPr>
            <a:xfrm>
              <a:off x="3904221" y="5336418"/>
              <a:ext cx="2356110" cy="9068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Availability of Labour</a:t>
              </a:r>
              <a:endParaRPr lang="en-US" dirty="0">
                <a:latin typeface="Calibri" panose="020F0502020204030204" pitchFamily="34" charset="0"/>
              </a:endParaRPr>
            </a:p>
          </p:txBody>
        </p:sp>
        <p:cxnSp>
          <p:nvCxnSpPr>
            <p:cNvPr id="48" name="Straight Arrow Connector 47"/>
            <p:cNvCxnSpPr>
              <a:stCxn id="28" idx="1"/>
              <a:endCxn id="47" idx="0"/>
            </p:cNvCxnSpPr>
            <p:nvPr/>
          </p:nvCxnSpPr>
          <p:spPr>
            <a:xfrm flipH="1">
              <a:off x="5082276" y="3271946"/>
              <a:ext cx="2930252" cy="206447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627782" y="4677867"/>
            <a:ext cx="1836206" cy="1487436"/>
            <a:chOff x="7071628" y="5392857"/>
            <a:chExt cx="2628296" cy="2129073"/>
          </a:xfrm>
        </p:grpSpPr>
        <p:sp>
          <p:nvSpPr>
            <p:cNvPr id="51" name="Rounded Rectangle 50"/>
            <p:cNvSpPr/>
            <p:nvPr/>
          </p:nvSpPr>
          <p:spPr>
            <a:xfrm>
              <a:off x="7071628" y="6807986"/>
              <a:ext cx="2006044" cy="71394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Technology</a:t>
              </a:r>
              <a:endParaRPr lang="en-US" dirty="0">
                <a:latin typeface="Calibri" panose="020F0502020204030204" pitchFamily="34" charset="0"/>
              </a:endParaRPr>
            </a:p>
          </p:txBody>
        </p:sp>
        <p:cxnSp>
          <p:nvCxnSpPr>
            <p:cNvPr id="52" name="Straight Arrow Connector 51"/>
            <p:cNvCxnSpPr>
              <a:stCxn id="28" idx="2"/>
              <a:endCxn id="51" idx="0"/>
            </p:cNvCxnSpPr>
            <p:nvPr/>
          </p:nvCxnSpPr>
          <p:spPr>
            <a:xfrm flipH="1">
              <a:off x="8074650" y="5392857"/>
              <a:ext cx="1625274" cy="14151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6876257" y="3295892"/>
            <a:ext cx="1788392" cy="1146434"/>
            <a:chOff x="6127414" y="5517309"/>
            <a:chExt cx="2559858" cy="1640971"/>
          </a:xfrm>
        </p:grpSpPr>
        <p:sp>
          <p:nvSpPr>
            <p:cNvPr id="85" name="Rounded Rectangle 84"/>
            <p:cNvSpPr/>
            <p:nvPr/>
          </p:nvSpPr>
          <p:spPr>
            <a:xfrm>
              <a:off x="6127414" y="6204361"/>
              <a:ext cx="2559858" cy="95391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No Direct Contact needed</a:t>
              </a:r>
              <a:endParaRPr lang="en-US" dirty="0">
                <a:latin typeface="Calibri" panose="020F0502020204030204" pitchFamily="34" charset="0"/>
              </a:endParaRPr>
            </a:p>
          </p:txBody>
        </p:sp>
        <p:cxnSp>
          <p:nvCxnSpPr>
            <p:cNvPr id="86" name="Straight Arrow Connector 85"/>
            <p:cNvCxnSpPr>
              <a:stCxn id="38" idx="3"/>
              <a:endCxn id="85" idx="0"/>
            </p:cNvCxnSpPr>
            <p:nvPr/>
          </p:nvCxnSpPr>
          <p:spPr>
            <a:xfrm>
              <a:off x="6651635" y="5517309"/>
              <a:ext cx="755708" cy="68705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307975" y="1126485"/>
            <a:ext cx="8584505" cy="646331"/>
          </a:xfrm>
          <a:prstGeom prst="rect">
            <a:avLst/>
          </a:prstGeom>
          <a:solidFill>
            <a:schemeClr val="tx2">
              <a:lumMod val="40000"/>
              <a:lumOff val="60000"/>
            </a:schemeClr>
          </a:solidFill>
          <a:ln w="28575">
            <a:solidFill>
              <a:srgbClr val="B21212"/>
            </a:solidFill>
          </a:ln>
        </p:spPr>
        <p:txBody>
          <a:bodyPr wrap="square" rtlCol="0">
            <a:spAutoFit/>
          </a:bodyPr>
          <a:lstStyle/>
          <a:p>
            <a:r>
              <a:rPr lang="en-US" b="1" dirty="0" smtClean="0"/>
              <a:t>Tips For Success</a:t>
            </a:r>
            <a:r>
              <a:rPr lang="en-US" dirty="0" smtClean="0"/>
              <a:t> – Make sure you can choose which location factors are the most important for a particular service sector industry.</a:t>
            </a:r>
            <a:endParaRPr lang="en-GB" dirty="0"/>
          </a:p>
        </p:txBody>
      </p:sp>
    </p:spTree>
    <p:extLst>
      <p:ext uri="{BB962C8B-B14F-4D97-AF65-F5344CB8AC3E}">
        <p14:creationId xmlns:p14="http://schemas.microsoft.com/office/powerpoint/2010/main" val="333912704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30"/>
                    </p:tgtEl>
                  </p:cond>
                </p:stCondLst>
                <p:endSync evt="end" delay="0">
                  <p:rtn val="all"/>
                </p:endSync>
                <p:childTnLst>
                  <p:par>
                    <p:cTn id="24" fill="hold">
                      <p:stCondLst>
                        <p:cond delay="0"/>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childTnLst>
                    </p:cTn>
                  </p:par>
                </p:childTnLst>
              </p:cTn>
              <p:nextCondLst>
                <p:cond evt="onClick" delay="0">
                  <p:tgtEl>
                    <p:spTgt spid="30"/>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700" dirty="0" smtClean="0"/>
              <a:t>4.4.3 – Factors affecting Location of a Retail Business</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641796194"/>
              </p:ext>
            </p:extLst>
          </p:nvPr>
        </p:nvGraphicFramePr>
        <p:xfrm>
          <a:off x="323527" y="1196752"/>
          <a:ext cx="6426097" cy="5395252"/>
        </p:xfrm>
        <a:graphic>
          <a:graphicData uri="http://schemas.openxmlformats.org/drawingml/2006/table">
            <a:tbl>
              <a:tblPr firstRow="1" bandRow="1">
                <a:tableStyleId>{2D5ABB26-0587-4C30-8999-92F81FD0307C}</a:tableStyleId>
              </a:tblPr>
              <a:tblGrid>
                <a:gridCol w="6426097"/>
              </a:tblGrid>
              <a:tr h="5395252">
                <a:tc>
                  <a:txBody>
                    <a:bodyPr/>
                    <a:lstStyle/>
                    <a:p>
                      <a:pPr marL="285750" indent="-285750">
                        <a:buClr>
                          <a:srgbClr val="00B050"/>
                        </a:buClr>
                        <a:buFont typeface="Wingdings 3" panose="05040102010807070707" pitchFamily="18" charset="2"/>
                        <a:buChar char=""/>
                      </a:pPr>
                      <a:r>
                        <a:rPr lang="en-US" sz="1600" b="0" i="0" dirty="0" smtClean="0">
                          <a:solidFill>
                            <a:schemeClr val="tx1"/>
                          </a:solidFill>
                          <a:latin typeface="Arial" panose="020B0604020202020204" pitchFamily="34" charset="0"/>
                          <a:cs typeface="Arial" panose="020B0604020202020204" pitchFamily="34" charset="0"/>
                        </a:rPr>
                        <a:t>Retail</a:t>
                      </a:r>
                      <a:r>
                        <a:rPr lang="en-US" sz="1600" b="0" i="0" baseline="0" dirty="0" smtClean="0">
                          <a:solidFill>
                            <a:schemeClr val="tx1"/>
                          </a:solidFill>
                          <a:latin typeface="Arial" panose="020B0604020202020204" pitchFamily="34" charset="0"/>
                          <a:cs typeface="Arial" panose="020B0604020202020204" pitchFamily="34" charset="0"/>
                        </a:rPr>
                        <a:t> businesses are in the service sector but some special location factors apply to these types of business.</a:t>
                      </a:r>
                      <a:endParaRPr lang="en-US" sz="1600" b="0"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600" b="1" i="0" dirty="0" smtClean="0">
                          <a:solidFill>
                            <a:schemeClr val="tx1"/>
                          </a:solidFill>
                          <a:latin typeface="Arial" panose="020B0604020202020204" pitchFamily="34" charset="0"/>
                          <a:cs typeface="Arial" panose="020B0604020202020204" pitchFamily="34" charset="0"/>
                        </a:rPr>
                        <a:t>Shoppers</a:t>
                      </a:r>
                    </a:p>
                    <a:p>
                      <a:pPr marL="284163" indent="-284163">
                        <a:buClr>
                          <a:srgbClr val="00B050"/>
                        </a:buClr>
                        <a:buFont typeface="Wingdings 3" panose="05040102010807070707" pitchFamily="18" charset="2"/>
                        <a:buChar char=""/>
                      </a:pPr>
                      <a:r>
                        <a:rPr lang="en-US" sz="1600" b="0" i="0" dirty="0" smtClean="0">
                          <a:solidFill>
                            <a:schemeClr val="tx1"/>
                          </a:solidFill>
                          <a:latin typeface="Arial" panose="020B0604020202020204" pitchFamily="34" charset="0"/>
                          <a:cs typeface="Arial" panose="020B0604020202020204" pitchFamily="34" charset="0"/>
                        </a:rPr>
                        <a:t>Most retailers will want an area which is popular, such as a shopping mall</a:t>
                      </a:r>
                      <a:r>
                        <a:rPr lang="en-US" sz="1600" b="0" i="0" baseline="0" dirty="0" smtClean="0">
                          <a:solidFill>
                            <a:schemeClr val="tx1"/>
                          </a:solidFill>
                          <a:latin typeface="Arial" panose="020B0604020202020204" pitchFamily="34" charset="0"/>
                          <a:cs typeface="Arial" panose="020B0604020202020204" pitchFamily="34" charset="0"/>
                        </a:rPr>
                        <a:t> / </a:t>
                      </a:r>
                      <a:r>
                        <a:rPr lang="en-US" sz="1600" b="0" i="0" baseline="0" dirty="0" err="1" smtClean="0">
                          <a:solidFill>
                            <a:schemeClr val="tx1"/>
                          </a:solidFill>
                          <a:latin typeface="Arial" panose="020B0604020202020204" pitchFamily="34" charset="0"/>
                          <a:cs typeface="Arial" panose="020B0604020202020204" pitchFamily="34" charset="0"/>
                        </a:rPr>
                        <a:t>centre</a:t>
                      </a:r>
                      <a:r>
                        <a:rPr lang="en-US" sz="1600" b="0" i="0" baseline="0" dirty="0" smtClean="0">
                          <a:solidFill>
                            <a:schemeClr val="tx1"/>
                          </a:solidFill>
                          <a:latin typeface="Arial" panose="020B0604020202020204" pitchFamily="34" charset="0"/>
                          <a:cs typeface="Arial" panose="020B0604020202020204" pitchFamily="34" charset="0"/>
                        </a:rPr>
                        <a:t>. The type of shopper an area attracts will also influence the attractiveness of the area to particular types of retailers. If the retailer sells expensive goods, it needs to be in an area where high incomes shoppers will visit; if the goods are small gift-type products, then the retailer might want to locate in a common tourist site.</a:t>
                      </a:r>
                      <a:endParaRPr lang="en-US" sz="1600" b="0"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600" b="1" i="0" dirty="0" smtClean="0">
                          <a:solidFill>
                            <a:schemeClr val="tx1"/>
                          </a:solidFill>
                          <a:latin typeface="Arial" panose="020B0604020202020204" pitchFamily="34" charset="0"/>
                          <a:cs typeface="Arial" panose="020B0604020202020204" pitchFamily="34" charset="0"/>
                        </a:rPr>
                        <a:t>Nearby Shops</a:t>
                      </a:r>
                    </a:p>
                    <a:p>
                      <a:pPr marL="284163" indent="-284163">
                        <a:buClr>
                          <a:srgbClr val="00B050"/>
                        </a:buClr>
                        <a:buFont typeface="Wingdings 3" panose="05040102010807070707" pitchFamily="18" charset="2"/>
                        <a:buChar char=""/>
                      </a:pPr>
                      <a:r>
                        <a:rPr lang="en-US" sz="1600" b="0" i="0" dirty="0" smtClean="0">
                          <a:solidFill>
                            <a:schemeClr val="tx1"/>
                          </a:solidFill>
                          <a:latin typeface="Arial" panose="020B0604020202020204" pitchFamily="34" charset="0"/>
                          <a:cs typeface="Arial" panose="020B0604020202020204" pitchFamily="34" charset="0"/>
                        </a:rPr>
                        <a:t>Being</a:t>
                      </a:r>
                      <a:r>
                        <a:rPr lang="en-US" sz="1600" b="0" i="0" baseline="0" dirty="0" smtClean="0">
                          <a:solidFill>
                            <a:schemeClr val="tx1"/>
                          </a:solidFill>
                          <a:latin typeface="Arial" panose="020B0604020202020204" pitchFamily="34" charset="0"/>
                          <a:cs typeface="Arial" panose="020B0604020202020204" pitchFamily="34" charset="0"/>
                        </a:rPr>
                        <a:t> able to locate near to shops/businesses which are visited regularly, such as a popular fast food outlet or vegetable shop, will mean a lot people pass your shop on the way to other shops and may go in to make a purchase (impulse buy). There may be many competitors nearby which may not be a bad thing. E.g. If a business sells clothes, then being located near to other clothes stores encourages people to visit the area as there is more choice, therefor increasing business. If the clothes shop is in a position where there are no other similar shops nearby, it may not attract people to visit as there is a limited choice.</a:t>
                      </a:r>
                      <a:endParaRPr lang="en-US" sz="1600" b="0" i="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245</a:t>
            </a:r>
            <a:endParaRPr lang="en-GB" sz="2000" b="1" dirty="0">
              <a:latin typeface="Arial" panose="020B0604020202020204" pitchFamily="34" charset="0"/>
              <a:cs typeface="Arial" panose="020B0604020202020204" pitchFamily="34" charset="0"/>
            </a:endParaRPr>
          </a:p>
        </p:txBody>
      </p:sp>
      <p:pic>
        <p:nvPicPr>
          <p:cNvPr id="7170" name="Picture 2" descr="http://limited-space.com/wp-content/uploads/2012/08/Cropped-like-thi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1225003"/>
            <a:ext cx="2105616" cy="1180379"/>
          </a:xfrm>
          <a:prstGeom prst="rect">
            <a:avLst/>
          </a:prstGeom>
          <a:noFill/>
          <a:effectLst>
            <a:outerShdw blurRad="1524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172" name="Picture 4" descr="http://www.constructionweekonline.com/pictures/CG%20Pix/Malls%20top%2010/cairo-festivalcity-alt.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6311"/>
          <a:stretch/>
        </p:blipFill>
        <p:spPr bwMode="auto">
          <a:xfrm>
            <a:off x="6749624" y="2564904"/>
            <a:ext cx="2078506" cy="1195885"/>
          </a:xfrm>
          <a:prstGeom prst="rect">
            <a:avLst/>
          </a:prstGeom>
          <a:noFill/>
          <a:effectLst>
            <a:outerShdw blurRad="1524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174" name="Picture 6" descr="http://imagene.youropi.com/bond-street-savile-row-winkelstraten-1(p:location,1206)(c: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7133" b="12228"/>
          <a:stretch/>
        </p:blipFill>
        <p:spPr bwMode="auto">
          <a:xfrm>
            <a:off x="6749624" y="3933056"/>
            <a:ext cx="2078506" cy="1257063"/>
          </a:xfrm>
          <a:prstGeom prst="rect">
            <a:avLst/>
          </a:prstGeom>
          <a:noFill/>
          <a:effectLst>
            <a:outerShdw blurRad="1524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176" name="Picture 8" descr="http://i.dailymail.co.uk/i/pix/2011/07/27/article-2019390-0D2EAD1600000578-859_638x423.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9621" b="4593"/>
          <a:stretch/>
        </p:blipFill>
        <p:spPr bwMode="auto">
          <a:xfrm>
            <a:off x="6749624" y="5337621"/>
            <a:ext cx="2088232" cy="1187723"/>
          </a:xfrm>
          <a:prstGeom prst="rect">
            <a:avLst/>
          </a:prstGeom>
          <a:noFill/>
          <a:effectLst>
            <a:outerShdw blurRad="1524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434223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700" dirty="0" smtClean="0"/>
              <a:t>4.4.3 – Factors affecting Location of a Retail Business</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723254228"/>
              </p:ext>
            </p:extLst>
          </p:nvPr>
        </p:nvGraphicFramePr>
        <p:xfrm>
          <a:off x="251520" y="1124744"/>
          <a:ext cx="6552729" cy="5425440"/>
        </p:xfrm>
        <a:graphic>
          <a:graphicData uri="http://schemas.openxmlformats.org/drawingml/2006/table">
            <a:tbl>
              <a:tblPr firstRow="1" bandRow="1">
                <a:tableStyleId>{2D5ABB26-0587-4C30-8999-92F81FD0307C}</a:tableStyleId>
              </a:tblPr>
              <a:tblGrid>
                <a:gridCol w="6552729"/>
              </a:tblGrid>
              <a:tr h="5395252">
                <a:tc>
                  <a:txBody>
                    <a:bodyPr/>
                    <a:lstStyle/>
                    <a:p>
                      <a:pPr marL="0" indent="0">
                        <a:buClr>
                          <a:srgbClr val="00B050"/>
                        </a:buClr>
                        <a:buFont typeface="Wingdings 3" panose="05040102010807070707" pitchFamily="18" charset="2"/>
                        <a:buNone/>
                      </a:pPr>
                      <a:r>
                        <a:rPr lang="en-US" sz="1400" b="1" i="0" dirty="0" smtClean="0">
                          <a:solidFill>
                            <a:schemeClr val="tx1"/>
                          </a:solidFill>
                          <a:latin typeface="Arial" panose="020B0604020202020204" pitchFamily="34" charset="0"/>
                          <a:cs typeface="Arial" panose="020B0604020202020204" pitchFamily="34" charset="0"/>
                        </a:rPr>
                        <a:t>Customer Parking available / nearby</a:t>
                      </a:r>
                    </a:p>
                    <a:p>
                      <a:pPr marL="284163" indent="-284163">
                        <a:buClr>
                          <a:srgbClr val="00B050"/>
                        </a:buClr>
                        <a:buFont typeface="Wingdings 3" panose="05040102010807070707" pitchFamily="18" charset="2"/>
                        <a:buChar char=""/>
                      </a:pPr>
                      <a:r>
                        <a:rPr lang="en-US" sz="1400" b="0" i="0" dirty="0" smtClean="0">
                          <a:solidFill>
                            <a:schemeClr val="tx1"/>
                          </a:solidFill>
                          <a:latin typeface="Arial" panose="020B0604020202020204" pitchFamily="34" charset="0"/>
                          <a:cs typeface="Arial" panose="020B0604020202020204" pitchFamily="34" charset="0"/>
                        </a:rPr>
                        <a:t>When parking</a:t>
                      </a:r>
                      <a:r>
                        <a:rPr lang="en-US" sz="1400" b="0" i="0" baseline="0" dirty="0" smtClean="0">
                          <a:solidFill>
                            <a:schemeClr val="tx1"/>
                          </a:solidFill>
                          <a:latin typeface="Arial" panose="020B0604020202020204" pitchFamily="34" charset="0"/>
                          <a:cs typeface="Arial" panose="020B0604020202020204" pitchFamily="34" charset="0"/>
                        </a:rPr>
                        <a:t> is convenient and near to the shops, this will encourage shoppers to that area and therefor increase sales. People will buy more if their car is convenient but a lack of parking may put people off visiting the area and sales will be lower.</a:t>
                      </a:r>
                      <a:r>
                        <a:rPr lang="en-US" sz="1400" b="0" i="0" dirty="0" smtClean="0">
                          <a:solidFill>
                            <a:schemeClr val="tx1"/>
                          </a:solidFill>
                          <a:latin typeface="Arial" panose="020B0604020202020204" pitchFamily="34" charset="0"/>
                          <a:cs typeface="Arial" panose="020B0604020202020204" pitchFamily="34" charset="0"/>
                        </a:rPr>
                        <a:t> </a:t>
                      </a:r>
                    </a:p>
                    <a:p>
                      <a:pPr marL="0" indent="0">
                        <a:buClr>
                          <a:srgbClr val="00B050"/>
                        </a:buClr>
                        <a:buFont typeface="Wingdings 3" panose="05040102010807070707" pitchFamily="18" charset="2"/>
                        <a:buNone/>
                      </a:pPr>
                      <a:r>
                        <a:rPr lang="en-US" sz="1400" b="1" i="0" dirty="0" smtClean="0">
                          <a:solidFill>
                            <a:schemeClr val="tx1"/>
                          </a:solidFill>
                          <a:latin typeface="Arial" panose="020B0604020202020204" pitchFamily="34" charset="0"/>
                          <a:cs typeface="Arial" panose="020B0604020202020204" pitchFamily="34" charset="0"/>
                        </a:rPr>
                        <a:t>Availability of</a:t>
                      </a:r>
                      <a:r>
                        <a:rPr lang="en-US" sz="1400" b="1" i="0" baseline="0" dirty="0" smtClean="0">
                          <a:solidFill>
                            <a:schemeClr val="tx1"/>
                          </a:solidFill>
                          <a:latin typeface="Arial" panose="020B0604020202020204" pitchFamily="34" charset="0"/>
                          <a:cs typeface="Arial" panose="020B0604020202020204" pitchFamily="34" charset="0"/>
                        </a:rPr>
                        <a:t> suitable vacant premises</a:t>
                      </a:r>
                      <a:endParaRPr lang="en-US" sz="1400" b="1" i="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400" b="0" i="0" dirty="0" smtClean="0">
                          <a:solidFill>
                            <a:schemeClr val="tx1"/>
                          </a:solidFill>
                          <a:latin typeface="Arial" panose="020B0604020202020204" pitchFamily="34" charset="0"/>
                          <a:cs typeface="Arial" panose="020B0604020202020204" pitchFamily="34" charset="0"/>
                        </a:rPr>
                        <a:t>If</a:t>
                      </a:r>
                      <a:r>
                        <a:rPr lang="en-US" sz="1400" b="0" i="0" baseline="0" dirty="0" smtClean="0">
                          <a:solidFill>
                            <a:schemeClr val="tx1"/>
                          </a:solidFill>
                          <a:latin typeface="Arial" panose="020B0604020202020204" pitchFamily="34" charset="0"/>
                          <a:cs typeface="Arial" panose="020B0604020202020204" pitchFamily="34" charset="0"/>
                        </a:rPr>
                        <a:t> a suitable vacant shop or premises is not available for purchase or rent, </a:t>
                      </a:r>
                      <a:br>
                        <a:rPr lang="en-US" sz="1400" b="0" i="0" baseline="0" dirty="0" smtClean="0">
                          <a:solidFill>
                            <a:schemeClr val="tx1"/>
                          </a:solidFill>
                          <a:latin typeface="Arial" panose="020B0604020202020204" pitchFamily="34" charset="0"/>
                          <a:cs typeface="Arial" panose="020B0604020202020204" pitchFamily="34" charset="0"/>
                        </a:rPr>
                      </a:br>
                      <a:r>
                        <a:rPr lang="en-US" sz="1400" b="0" i="0" baseline="0" dirty="0" smtClean="0">
                          <a:solidFill>
                            <a:schemeClr val="tx1"/>
                          </a:solidFill>
                          <a:latin typeface="Arial" panose="020B0604020202020204" pitchFamily="34" charset="0"/>
                          <a:cs typeface="Arial" panose="020B0604020202020204" pitchFamily="34" charset="0"/>
                        </a:rPr>
                        <a:t>the business may not be able to locate to that area.</a:t>
                      </a:r>
                      <a:endParaRPr lang="en-US" sz="1400" b="1"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400" b="1" i="0" dirty="0" smtClean="0">
                          <a:solidFill>
                            <a:schemeClr val="tx1"/>
                          </a:solidFill>
                          <a:latin typeface="Arial" panose="020B0604020202020204" pitchFamily="34" charset="0"/>
                          <a:cs typeface="Arial" panose="020B0604020202020204" pitchFamily="34" charset="0"/>
                        </a:rPr>
                        <a:t>Rent / Taxes</a:t>
                      </a:r>
                    </a:p>
                    <a:p>
                      <a:pPr marL="284163" indent="-284163">
                        <a:buClr>
                          <a:srgbClr val="00B050"/>
                        </a:buClr>
                        <a:buFont typeface="Wingdings 3" panose="05040102010807070707" pitchFamily="18" charset="2"/>
                        <a:buChar char=""/>
                      </a:pPr>
                      <a:r>
                        <a:rPr lang="en-US" sz="1400" b="0" i="0" dirty="0" smtClean="0">
                          <a:solidFill>
                            <a:schemeClr val="tx1"/>
                          </a:solidFill>
                          <a:latin typeface="Arial" panose="020B0604020202020204" pitchFamily="34" charset="0"/>
                          <a:cs typeface="Arial" panose="020B0604020202020204" pitchFamily="34" charset="0"/>
                        </a:rPr>
                        <a:t>The more central the site of the premises, the higher the rent and taxes will usually be. If a retail area is popular, there will be demand for sites in this area therefor the cost of renting will</a:t>
                      </a:r>
                      <a:r>
                        <a:rPr lang="en-US" sz="1400" b="0" i="0" baseline="0" dirty="0" smtClean="0">
                          <a:solidFill>
                            <a:schemeClr val="tx1"/>
                          </a:solidFill>
                          <a:latin typeface="Arial" panose="020B0604020202020204" pitchFamily="34" charset="0"/>
                          <a:cs typeface="Arial" panose="020B0604020202020204" pitchFamily="34" charset="0"/>
                        </a:rPr>
                        <a:t> be higher. If the area is less popular, such as on the edge of town, the demand and therefor the rents will be lower.</a:t>
                      </a:r>
                      <a:endParaRPr lang="en-US" sz="1400" b="0"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400" b="1" i="0" dirty="0" smtClean="0">
                          <a:solidFill>
                            <a:schemeClr val="tx1"/>
                          </a:solidFill>
                          <a:latin typeface="Arial" panose="020B0604020202020204" pitchFamily="34" charset="0"/>
                          <a:cs typeface="Arial" panose="020B0604020202020204" pitchFamily="34" charset="0"/>
                        </a:rPr>
                        <a:t>Access for Delivery Vehicles</a:t>
                      </a:r>
                    </a:p>
                    <a:p>
                      <a:pPr marL="284163" indent="-284163">
                        <a:buClr>
                          <a:srgbClr val="00B050"/>
                        </a:buClr>
                        <a:buFont typeface="Wingdings 3" panose="05040102010807070707" pitchFamily="18" charset="2"/>
                        <a:buChar char=""/>
                      </a:pPr>
                      <a:r>
                        <a:rPr lang="en-US" sz="1400" b="0" i="0" dirty="0" smtClean="0">
                          <a:solidFill>
                            <a:schemeClr val="tx1"/>
                          </a:solidFill>
                          <a:latin typeface="Arial" panose="020B0604020202020204" pitchFamily="34" charset="0"/>
                          <a:cs typeface="Arial" panose="020B0604020202020204" pitchFamily="34" charset="0"/>
                        </a:rPr>
                        <a:t>Access for delivery vehicles might be a consideration if it is very difficult</a:t>
                      </a:r>
                      <a:r>
                        <a:rPr lang="en-US" sz="1400" b="0" i="0" baseline="0" dirty="0" smtClean="0">
                          <a:solidFill>
                            <a:schemeClr val="tx1"/>
                          </a:solidFill>
                          <a:latin typeface="Arial" panose="020B0604020202020204" pitchFamily="34" charset="0"/>
                          <a:cs typeface="Arial" panose="020B0604020202020204" pitchFamily="34" charset="0"/>
                        </a:rPr>
                        <a:t> for them to gain access to the premises.</a:t>
                      </a:r>
                      <a:endParaRPr lang="en-US" sz="1400" b="0" i="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400" b="1" i="0" dirty="0" smtClean="0">
                          <a:solidFill>
                            <a:schemeClr val="tx1"/>
                          </a:solidFill>
                          <a:latin typeface="Arial" panose="020B0604020202020204" pitchFamily="34" charset="0"/>
                          <a:cs typeface="Arial" panose="020B0604020202020204" pitchFamily="34" charset="0"/>
                        </a:rPr>
                        <a:t>Security</a:t>
                      </a:r>
                    </a:p>
                    <a:p>
                      <a:pPr marL="284163" indent="-284163">
                        <a:buClr>
                          <a:srgbClr val="00B050"/>
                        </a:buClr>
                        <a:buFont typeface="Wingdings 3" panose="05040102010807070707" pitchFamily="18" charset="2"/>
                        <a:buChar char=""/>
                      </a:pPr>
                      <a:r>
                        <a:rPr lang="en-US" sz="1400" b="0" i="0" dirty="0" smtClean="0">
                          <a:solidFill>
                            <a:schemeClr val="tx1"/>
                          </a:solidFill>
                          <a:latin typeface="Arial" panose="020B0604020202020204" pitchFamily="34" charset="0"/>
                          <a:cs typeface="Arial" panose="020B0604020202020204" pitchFamily="34" charset="0"/>
                        </a:rPr>
                        <a:t>High crime rates such as theft and vandalism may deter a business from locating in a particular area. Insurance companies may not want to insure</a:t>
                      </a:r>
                      <a:r>
                        <a:rPr lang="en-US" sz="1400" b="0" i="0" baseline="0" dirty="0" smtClean="0">
                          <a:solidFill>
                            <a:schemeClr val="tx1"/>
                          </a:solidFill>
                          <a:latin typeface="Arial" panose="020B0604020202020204" pitchFamily="34" charset="0"/>
                          <a:cs typeface="Arial" panose="020B0604020202020204" pitchFamily="34" charset="0"/>
                        </a:rPr>
                        <a:t> the business in an area of high crime. A shopping area is patrolled by guards, even though more expensive, may be more preferable.</a:t>
                      </a:r>
                    </a:p>
                    <a:p>
                      <a:pPr marL="0" indent="0">
                        <a:buClr>
                          <a:srgbClr val="00B050"/>
                        </a:buClr>
                        <a:buFont typeface="Wingdings 3" panose="05040102010807070707" pitchFamily="18" charset="2"/>
                        <a:buNone/>
                      </a:pPr>
                      <a:r>
                        <a:rPr lang="en-US" sz="1400" b="1" i="0" baseline="0" dirty="0" smtClean="0">
                          <a:solidFill>
                            <a:schemeClr val="tx1"/>
                          </a:solidFill>
                          <a:latin typeface="Arial" panose="020B0604020202020204" pitchFamily="34" charset="0"/>
                          <a:cs typeface="Arial" panose="020B0604020202020204" pitchFamily="34" charset="0"/>
                        </a:rPr>
                        <a:t>Legislation</a:t>
                      </a:r>
                    </a:p>
                    <a:p>
                      <a:pPr marL="284163" indent="-284163">
                        <a:buClr>
                          <a:srgbClr val="00B050"/>
                        </a:buClr>
                        <a:buFont typeface="Wingdings 3" panose="05040102010807070707" pitchFamily="18" charset="2"/>
                        <a:buChar char=""/>
                      </a:pPr>
                      <a:r>
                        <a:rPr lang="en-US" sz="1400" b="0" i="0" baseline="0" dirty="0" smtClean="0">
                          <a:solidFill>
                            <a:schemeClr val="tx1"/>
                          </a:solidFill>
                          <a:latin typeface="Arial" panose="020B0604020202020204" pitchFamily="34" charset="0"/>
                          <a:cs typeface="Arial" panose="020B0604020202020204" pitchFamily="34" charset="0"/>
                        </a:rPr>
                        <a:t>In some countries there may be laws restricting the trading or marketing of goods in particular areas, gambling and alcohol selling in Muslim Countries, gun selling in Europe, selling real estate in a communist country.</a:t>
                      </a: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245</a:t>
            </a:r>
            <a:endParaRPr lang="en-GB" sz="2000" b="1" dirty="0">
              <a:latin typeface="Arial" panose="020B0604020202020204" pitchFamily="34" charset="0"/>
              <a:cs typeface="Arial" panose="020B0604020202020204" pitchFamily="34" charset="0"/>
            </a:endParaRPr>
          </a:p>
        </p:txBody>
      </p:sp>
      <p:pic>
        <p:nvPicPr>
          <p:cNvPr id="9218" name="Picture 2" descr="http://i.dailymail.co.uk/i/pix/2015/05/05/16/28593BEF00000578-0-image-m-26_143083860857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513" t="4478" r="4211" b="4317"/>
          <a:stretch/>
        </p:blipFill>
        <p:spPr bwMode="auto">
          <a:xfrm>
            <a:off x="6797047" y="1168575"/>
            <a:ext cx="2030626" cy="1324321"/>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descr="http://i.dailymail.co.uk/i/pix/2012/05/22/article-2147963-133A73EB000005DC-345_634x42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33" b="13999"/>
          <a:stretch/>
        </p:blipFill>
        <p:spPr bwMode="auto">
          <a:xfrm>
            <a:off x="6797047" y="2636912"/>
            <a:ext cx="2030627" cy="1189212"/>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AutoShape 6" descr="https://upload.wikimedia.org/wikipedia/commons/a/af/Rialto_Gondolier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8" descr="https://upload.wikimedia.org/wikipedia/commons/a/af/Rialto_Gondolier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226" name="Picture 10" descr="http://blogs.roosevelt.edu/mbryson/files/2012/12/gun-shop-300x225.jpg"/>
          <p:cNvPicPr>
            <a:picLocks noChangeAspect="1" noChangeArrowheads="1"/>
          </p:cNvPicPr>
          <p:nvPr/>
        </p:nvPicPr>
        <p:blipFill rotWithShape="1">
          <a:blip r:embed="rId5">
            <a:extLst>
              <a:ext uri="{28A0092B-C50C-407E-A947-70E740481C1C}">
                <a14:useLocalDpi xmlns:a14="http://schemas.microsoft.com/office/drawing/2010/main" val="0"/>
              </a:ext>
            </a:extLst>
          </a:blip>
          <a:srcRect b="23865"/>
          <a:stretch/>
        </p:blipFill>
        <p:spPr bwMode="auto">
          <a:xfrm>
            <a:off x="6797047" y="3997691"/>
            <a:ext cx="2030626" cy="1159501"/>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8" name="Picture 12" descr="https://upload.wikimedia.org/wikipedia/commons/a/af/Rialto_Gondolier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5070" b="8727"/>
          <a:stretch/>
        </p:blipFill>
        <p:spPr bwMode="auto">
          <a:xfrm>
            <a:off x="6797047" y="5301208"/>
            <a:ext cx="2030626" cy="1224136"/>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18942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28793" cy="554344"/>
          </a:xfrm>
        </p:spPr>
        <p:txBody>
          <a:bodyPr>
            <a:noAutofit/>
          </a:bodyPr>
          <a:lstStyle/>
          <a:p>
            <a:r>
              <a:rPr lang="en-GB" sz="2400" dirty="0" smtClean="0"/>
              <a:t>4.4.3 – Revision Summary – Manufacturing Location Factors</a:t>
            </a:r>
            <a:endParaRPr lang="en-GB" sz="2400" b="1" dirty="0" smtClean="0"/>
          </a:p>
        </p:txBody>
      </p:sp>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246</a:t>
            </a:r>
            <a:endParaRPr lang="en-GB" sz="2000" b="1" dirty="0">
              <a:latin typeface="Arial" panose="020B0604020202020204" pitchFamily="34" charset="0"/>
              <a:cs typeface="Arial" panose="020B0604020202020204" pitchFamily="34" charset="0"/>
            </a:endParaRPr>
          </a:p>
        </p:txBody>
      </p:sp>
      <p:sp>
        <p:nvSpPr>
          <p:cNvPr id="2" name="AutoShape 4" descr="http://sse.com/media/127545/mapforcomponent.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se.com/media/127545/mapforcomponent.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7" name="Group 16"/>
          <p:cNvGrpSpPr/>
          <p:nvPr/>
        </p:nvGrpSpPr>
        <p:grpSpPr>
          <a:xfrm>
            <a:off x="4399682" y="4773131"/>
            <a:ext cx="1875586" cy="1626404"/>
            <a:chOff x="3827629" y="4610951"/>
            <a:chExt cx="2684665" cy="2327976"/>
          </a:xfrm>
        </p:grpSpPr>
        <p:sp>
          <p:nvSpPr>
            <p:cNvPr id="18" name="Rounded Rectangle 17"/>
            <p:cNvSpPr/>
            <p:nvPr/>
          </p:nvSpPr>
          <p:spPr>
            <a:xfrm>
              <a:off x="3827629" y="5868868"/>
              <a:ext cx="2684665" cy="107005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Access for Delivery Vehicles</a:t>
              </a:r>
              <a:endParaRPr lang="en-US" dirty="0">
                <a:latin typeface="Calibri" panose="020F0502020204030204" pitchFamily="34" charset="0"/>
              </a:endParaRPr>
            </a:p>
          </p:txBody>
        </p:sp>
        <p:cxnSp>
          <p:nvCxnSpPr>
            <p:cNvPr id="19" name="Straight Arrow Connector 18"/>
            <p:cNvCxnSpPr>
              <a:stCxn id="28" idx="2"/>
              <a:endCxn id="18" idx="0"/>
            </p:cNvCxnSpPr>
            <p:nvPr/>
          </p:nvCxnSpPr>
          <p:spPr>
            <a:xfrm>
              <a:off x="4150676" y="4610951"/>
              <a:ext cx="1019286" cy="125791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856580" y="1944042"/>
            <a:ext cx="1238653" cy="1058839"/>
            <a:chOff x="7166165" y="4711977"/>
            <a:chExt cx="1772974" cy="1515597"/>
          </a:xfrm>
        </p:grpSpPr>
        <p:sp>
          <p:nvSpPr>
            <p:cNvPr id="21" name="Rounded Rectangle 20"/>
            <p:cNvSpPr/>
            <p:nvPr/>
          </p:nvSpPr>
          <p:spPr>
            <a:xfrm>
              <a:off x="7166165" y="4711977"/>
              <a:ext cx="1772974" cy="614162"/>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Rent/Rates</a:t>
              </a:r>
              <a:endParaRPr lang="en-US" dirty="0">
                <a:latin typeface="Calibri" panose="020F0502020204030204" pitchFamily="34" charset="0"/>
              </a:endParaRPr>
            </a:p>
          </p:txBody>
        </p:sp>
        <p:cxnSp>
          <p:nvCxnSpPr>
            <p:cNvPr id="22" name="Straight Arrow Connector 21"/>
            <p:cNvCxnSpPr>
              <a:stCxn id="41" idx="0"/>
              <a:endCxn id="21" idx="2"/>
            </p:cNvCxnSpPr>
            <p:nvPr/>
          </p:nvCxnSpPr>
          <p:spPr>
            <a:xfrm flipH="1" flipV="1">
              <a:off x="8052653" y="5326139"/>
              <a:ext cx="178625" cy="90143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Rounded Rectangle 27"/>
          <p:cNvSpPr/>
          <p:nvPr/>
        </p:nvSpPr>
        <p:spPr>
          <a:xfrm>
            <a:off x="3491880" y="3767746"/>
            <a:ext cx="2266983" cy="1005386"/>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FACTORS AFFECTING THE LOCATION OF A RETAILING BUSINESS</a:t>
            </a:r>
            <a:endParaRPr lang="en-US" b="1" dirty="0">
              <a:latin typeface="Calibri" panose="020F0502020204030204" pitchFamily="34" charset="0"/>
            </a:endParaRPr>
          </a:p>
        </p:txBody>
      </p:sp>
      <p:sp>
        <p:nvSpPr>
          <p:cNvPr id="30" name="TextBox 29"/>
          <p:cNvSpPr txBox="1"/>
          <p:nvPr/>
        </p:nvSpPr>
        <p:spPr>
          <a:xfrm>
            <a:off x="7717909" y="5162407"/>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31" name="Group 30"/>
          <p:cNvGrpSpPr/>
          <p:nvPr/>
        </p:nvGrpSpPr>
        <p:grpSpPr>
          <a:xfrm>
            <a:off x="5998307" y="2036414"/>
            <a:ext cx="1382003" cy="1017248"/>
            <a:chOff x="5670903" y="620303"/>
            <a:chExt cx="1878808" cy="1384918"/>
          </a:xfrm>
        </p:grpSpPr>
        <p:sp>
          <p:nvSpPr>
            <p:cNvPr id="32" name="Rounded Rectangle 31"/>
            <p:cNvSpPr/>
            <p:nvPr/>
          </p:nvSpPr>
          <p:spPr>
            <a:xfrm>
              <a:off x="5670903" y="620303"/>
              <a:ext cx="1878808" cy="578468"/>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Competitors</a:t>
              </a:r>
              <a:endParaRPr lang="en-US" dirty="0">
                <a:latin typeface="Calibri" panose="020F0502020204030204" pitchFamily="34" charset="0"/>
              </a:endParaRPr>
            </a:p>
          </p:txBody>
        </p:sp>
        <p:cxnSp>
          <p:nvCxnSpPr>
            <p:cNvPr id="33" name="Straight Arrow Connector 32"/>
            <p:cNvCxnSpPr>
              <a:stCxn id="38" idx="0"/>
              <a:endCxn id="32" idx="2"/>
            </p:cNvCxnSpPr>
            <p:nvPr/>
          </p:nvCxnSpPr>
          <p:spPr>
            <a:xfrm flipV="1">
              <a:off x="6321934" y="1198770"/>
              <a:ext cx="288373" cy="80645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3556390" y="2180777"/>
            <a:ext cx="2138298" cy="1586969"/>
            <a:chOff x="4227520" y="3350639"/>
            <a:chExt cx="2528479" cy="3532114"/>
          </a:xfrm>
        </p:grpSpPr>
        <p:sp>
          <p:nvSpPr>
            <p:cNvPr id="35" name="Rounded Rectangle 34"/>
            <p:cNvSpPr/>
            <p:nvPr/>
          </p:nvSpPr>
          <p:spPr>
            <a:xfrm>
              <a:off x="4227520" y="3350639"/>
              <a:ext cx="2528479" cy="155314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Availability of suitable vacant shop</a:t>
              </a:r>
              <a:endParaRPr lang="en-US" dirty="0">
                <a:latin typeface="Calibri" panose="020F0502020204030204" pitchFamily="34" charset="0"/>
              </a:endParaRPr>
            </a:p>
          </p:txBody>
        </p:sp>
        <p:cxnSp>
          <p:nvCxnSpPr>
            <p:cNvPr id="36" name="Straight Arrow Connector 35"/>
            <p:cNvCxnSpPr>
              <a:stCxn id="28" idx="0"/>
              <a:endCxn id="35" idx="2"/>
            </p:cNvCxnSpPr>
            <p:nvPr/>
          </p:nvCxnSpPr>
          <p:spPr>
            <a:xfrm flipV="1">
              <a:off x="5491562" y="4903785"/>
              <a:ext cx="197" cy="19789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5711888" y="3053662"/>
            <a:ext cx="1530604" cy="1216777"/>
            <a:chOff x="6647030" y="5268440"/>
            <a:chExt cx="2035086" cy="3044603"/>
          </a:xfrm>
        </p:grpSpPr>
        <p:sp>
          <p:nvSpPr>
            <p:cNvPr id="38" name="Rounded Rectangle 37"/>
            <p:cNvSpPr/>
            <p:nvPr/>
          </p:nvSpPr>
          <p:spPr>
            <a:xfrm>
              <a:off x="6647030" y="5268440"/>
              <a:ext cx="2035086" cy="1097519"/>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Shops Nearby</a:t>
              </a:r>
              <a:endParaRPr lang="en-US" dirty="0">
                <a:latin typeface="Calibri" panose="020F0502020204030204" pitchFamily="34" charset="0"/>
              </a:endParaRPr>
            </a:p>
          </p:txBody>
        </p:sp>
        <p:cxnSp>
          <p:nvCxnSpPr>
            <p:cNvPr id="39" name="Straight Arrow Connector 38"/>
            <p:cNvCxnSpPr>
              <a:stCxn id="28" idx="3"/>
              <a:endCxn id="38" idx="2"/>
            </p:cNvCxnSpPr>
            <p:nvPr/>
          </p:nvCxnSpPr>
          <p:spPr>
            <a:xfrm flipV="1">
              <a:off x="6709488" y="6365959"/>
              <a:ext cx="955085" cy="19470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1997551" y="3002882"/>
            <a:ext cx="1494329" cy="1267556"/>
            <a:chOff x="1658633" y="3397553"/>
            <a:chExt cx="2138940" cy="1814343"/>
          </a:xfrm>
        </p:grpSpPr>
        <p:sp>
          <p:nvSpPr>
            <p:cNvPr id="41" name="Rounded Rectangle 40"/>
            <p:cNvSpPr/>
            <p:nvPr/>
          </p:nvSpPr>
          <p:spPr>
            <a:xfrm>
              <a:off x="1658633" y="3397553"/>
              <a:ext cx="1726659" cy="612432"/>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Shoppers</a:t>
              </a:r>
              <a:endParaRPr lang="en-US" dirty="0">
                <a:latin typeface="Calibri" panose="020F0502020204030204" pitchFamily="34" charset="0"/>
              </a:endParaRPr>
            </a:p>
          </p:txBody>
        </p:sp>
        <p:cxnSp>
          <p:nvCxnSpPr>
            <p:cNvPr id="42" name="Straight Arrow Connector 41"/>
            <p:cNvCxnSpPr>
              <a:stCxn id="28" idx="1"/>
              <a:endCxn id="41" idx="2"/>
            </p:cNvCxnSpPr>
            <p:nvPr/>
          </p:nvCxnSpPr>
          <p:spPr>
            <a:xfrm flipH="1" flipV="1">
              <a:off x="2521963" y="4009985"/>
              <a:ext cx="1275610" cy="12019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1126897" y="4270440"/>
            <a:ext cx="2364983" cy="1894863"/>
            <a:chOff x="4833491" y="3531027"/>
            <a:chExt cx="3385172" cy="2712253"/>
          </a:xfrm>
        </p:grpSpPr>
        <p:sp>
          <p:nvSpPr>
            <p:cNvPr id="47" name="Rounded Rectangle 46"/>
            <p:cNvSpPr/>
            <p:nvPr/>
          </p:nvSpPr>
          <p:spPr>
            <a:xfrm>
              <a:off x="4833491" y="5587216"/>
              <a:ext cx="1980383" cy="6560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Rent / Taxes</a:t>
              </a:r>
              <a:endParaRPr lang="en-US" dirty="0">
                <a:latin typeface="Calibri" panose="020F0502020204030204" pitchFamily="34" charset="0"/>
              </a:endParaRPr>
            </a:p>
          </p:txBody>
        </p:sp>
        <p:cxnSp>
          <p:nvCxnSpPr>
            <p:cNvPr id="48" name="Straight Arrow Connector 47"/>
            <p:cNvCxnSpPr>
              <a:stCxn id="28" idx="1"/>
              <a:endCxn id="47" idx="0"/>
            </p:cNvCxnSpPr>
            <p:nvPr/>
          </p:nvCxnSpPr>
          <p:spPr>
            <a:xfrm flipH="1">
              <a:off x="5823683" y="3531027"/>
              <a:ext cx="2394980" cy="20561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915815" y="4773133"/>
            <a:ext cx="1709557" cy="1320170"/>
            <a:chOff x="7483911" y="5529211"/>
            <a:chExt cx="2447014" cy="1889650"/>
          </a:xfrm>
        </p:grpSpPr>
        <p:sp>
          <p:nvSpPr>
            <p:cNvPr id="51" name="Rounded Rectangle 50"/>
            <p:cNvSpPr/>
            <p:nvPr/>
          </p:nvSpPr>
          <p:spPr>
            <a:xfrm>
              <a:off x="7483911" y="6865861"/>
              <a:ext cx="1546054" cy="55300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Security</a:t>
              </a:r>
              <a:endParaRPr lang="en-US" dirty="0">
                <a:latin typeface="Calibri" panose="020F0502020204030204" pitchFamily="34" charset="0"/>
              </a:endParaRPr>
            </a:p>
          </p:txBody>
        </p:sp>
        <p:cxnSp>
          <p:nvCxnSpPr>
            <p:cNvPr id="52" name="Straight Arrow Connector 51"/>
            <p:cNvCxnSpPr>
              <a:stCxn id="28" idx="2"/>
              <a:endCxn id="51" idx="0"/>
            </p:cNvCxnSpPr>
            <p:nvPr/>
          </p:nvCxnSpPr>
          <p:spPr>
            <a:xfrm flipH="1">
              <a:off x="8256938" y="5529211"/>
              <a:ext cx="1673987" cy="133665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7201182" y="3272974"/>
            <a:ext cx="1561573" cy="1308156"/>
            <a:chOff x="6452075" y="5429720"/>
            <a:chExt cx="2235195" cy="1872455"/>
          </a:xfrm>
        </p:grpSpPr>
        <p:sp>
          <p:nvSpPr>
            <p:cNvPr id="85" name="Rounded Rectangle 84"/>
            <p:cNvSpPr/>
            <p:nvPr/>
          </p:nvSpPr>
          <p:spPr>
            <a:xfrm>
              <a:off x="6452075" y="6448013"/>
              <a:ext cx="2235195" cy="854162"/>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Gap in the Market?</a:t>
              </a:r>
              <a:endParaRPr lang="en-US" dirty="0">
                <a:latin typeface="Calibri" panose="020F0502020204030204" pitchFamily="34" charset="0"/>
              </a:endParaRPr>
            </a:p>
          </p:txBody>
        </p:sp>
        <p:cxnSp>
          <p:nvCxnSpPr>
            <p:cNvPr id="86" name="Straight Arrow Connector 85"/>
            <p:cNvCxnSpPr>
              <a:stCxn id="38" idx="3"/>
              <a:endCxn id="85" idx="0"/>
            </p:cNvCxnSpPr>
            <p:nvPr/>
          </p:nvCxnSpPr>
          <p:spPr>
            <a:xfrm>
              <a:off x="6511204" y="5429720"/>
              <a:ext cx="1058470" cy="101829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307975" y="1126485"/>
            <a:ext cx="8584505" cy="646331"/>
          </a:xfrm>
          <a:prstGeom prst="rect">
            <a:avLst/>
          </a:prstGeom>
          <a:solidFill>
            <a:schemeClr val="tx2">
              <a:lumMod val="40000"/>
              <a:lumOff val="60000"/>
            </a:schemeClr>
          </a:solidFill>
          <a:ln w="28575">
            <a:solidFill>
              <a:srgbClr val="B21212"/>
            </a:solidFill>
          </a:ln>
        </p:spPr>
        <p:txBody>
          <a:bodyPr wrap="square" rtlCol="0">
            <a:spAutoFit/>
          </a:bodyPr>
          <a:lstStyle>
            <a:defPPr>
              <a:defRPr lang="en-US"/>
            </a:defPPr>
            <a:lvl1pPr>
              <a:defRPr b="1"/>
            </a:lvl1pPr>
          </a:lstStyle>
          <a:p>
            <a:r>
              <a:rPr lang="en-US" dirty="0"/>
              <a:t>Tips For Success – Make sure you can choose which location factors are the most important for a particular retailing business.</a:t>
            </a:r>
            <a:endParaRPr lang="en-GB" dirty="0"/>
          </a:p>
        </p:txBody>
      </p:sp>
      <p:sp>
        <p:nvSpPr>
          <p:cNvPr id="53" name="Rounded Rectangle 52"/>
          <p:cNvSpPr/>
          <p:nvPr/>
        </p:nvSpPr>
        <p:spPr>
          <a:xfrm>
            <a:off x="7487604" y="2260046"/>
            <a:ext cx="1275151" cy="596025"/>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Attract Shoppers</a:t>
            </a:r>
            <a:endParaRPr lang="en-US" dirty="0">
              <a:latin typeface="Calibri" panose="020F0502020204030204" pitchFamily="34" charset="0"/>
            </a:endParaRPr>
          </a:p>
        </p:txBody>
      </p:sp>
      <p:cxnSp>
        <p:nvCxnSpPr>
          <p:cNvPr id="54" name="Straight Arrow Connector 53"/>
          <p:cNvCxnSpPr>
            <a:stCxn id="38" idx="3"/>
            <a:endCxn id="53" idx="2"/>
          </p:cNvCxnSpPr>
          <p:nvPr/>
        </p:nvCxnSpPr>
        <p:spPr>
          <a:xfrm flipV="1">
            <a:off x="7242491" y="2856071"/>
            <a:ext cx="882689" cy="41690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5758863" y="4270439"/>
            <a:ext cx="2905787" cy="2129098"/>
            <a:chOff x="5554982" y="3673272"/>
            <a:chExt cx="4159267" cy="3047512"/>
          </a:xfrm>
        </p:grpSpPr>
        <p:sp>
          <p:nvSpPr>
            <p:cNvPr id="65" name="Rounded Rectangle 64"/>
            <p:cNvSpPr/>
            <p:nvPr/>
          </p:nvSpPr>
          <p:spPr>
            <a:xfrm>
              <a:off x="6769637" y="5687016"/>
              <a:ext cx="2944612" cy="103376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Customer Parking Available / nearby</a:t>
              </a:r>
              <a:endParaRPr lang="en-US" dirty="0">
                <a:latin typeface="Calibri" panose="020F0502020204030204" pitchFamily="34" charset="0"/>
              </a:endParaRPr>
            </a:p>
          </p:txBody>
        </p:sp>
        <p:cxnSp>
          <p:nvCxnSpPr>
            <p:cNvPr id="66" name="Straight Arrow Connector 65"/>
            <p:cNvCxnSpPr>
              <a:stCxn id="28" idx="3"/>
              <a:endCxn id="65" idx="0"/>
            </p:cNvCxnSpPr>
            <p:nvPr/>
          </p:nvCxnSpPr>
          <p:spPr>
            <a:xfrm>
              <a:off x="5554982" y="3673272"/>
              <a:ext cx="2686962" cy="20137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73" name="Rounded Rectangle 72"/>
          <p:cNvSpPr/>
          <p:nvPr/>
        </p:nvSpPr>
        <p:spPr>
          <a:xfrm>
            <a:off x="612775" y="4000578"/>
            <a:ext cx="1289739" cy="43557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Legislation</a:t>
            </a:r>
            <a:endParaRPr lang="en-US" dirty="0">
              <a:latin typeface="Calibri" panose="020F0502020204030204" pitchFamily="34" charset="0"/>
            </a:endParaRPr>
          </a:p>
        </p:txBody>
      </p:sp>
      <p:cxnSp>
        <p:nvCxnSpPr>
          <p:cNvPr id="74" name="Straight Arrow Connector 73"/>
          <p:cNvCxnSpPr>
            <a:stCxn id="28" idx="1"/>
            <a:endCxn id="73" idx="3"/>
          </p:cNvCxnSpPr>
          <p:nvPr/>
        </p:nvCxnSpPr>
        <p:spPr>
          <a:xfrm flipH="1" flipV="1">
            <a:off x="1902514" y="4218365"/>
            <a:ext cx="1589366" cy="5207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460374" y="2373112"/>
            <a:ext cx="1537177" cy="843700"/>
            <a:chOff x="7266635" y="5320657"/>
            <a:chExt cx="2200275" cy="1207653"/>
          </a:xfrm>
        </p:grpSpPr>
        <p:sp>
          <p:nvSpPr>
            <p:cNvPr id="89" name="Rounded Rectangle 88"/>
            <p:cNvSpPr/>
            <p:nvPr/>
          </p:nvSpPr>
          <p:spPr>
            <a:xfrm>
              <a:off x="7266635" y="5320657"/>
              <a:ext cx="1840523" cy="901435"/>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Type of Shoppers</a:t>
              </a:r>
              <a:endParaRPr lang="en-US" dirty="0">
                <a:latin typeface="Calibri" panose="020F0502020204030204" pitchFamily="34" charset="0"/>
              </a:endParaRPr>
            </a:p>
          </p:txBody>
        </p:sp>
        <p:cxnSp>
          <p:nvCxnSpPr>
            <p:cNvPr id="90" name="Straight Arrow Connector 89"/>
            <p:cNvCxnSpPr>
              <a:stCxn id="41" idx="1"/>
              <a:endCxn id="89" idx="2"/>
            </p:cNvCxnSpPr>
            <p:nvPr/>
          </p:nvCxnSpPr>
          <p:spPr>
            <a:xfrm flipH="1" flipV="1">
              <a:off x="8186898" y="6222091"/>
              <a:ext cx="1280012" cy="3062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1189896"/>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500"/>
                                        <p:tgtEl>
                                          <p:spTgt spid="8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30"/>
                    </p:tgtEl>
                  </p:cond>
                </p:stCondLst>
                <p:endSync evt="end" delay="0">
                  <p:rtn val="all"/>
                </p:endSync>
                <p:childTnLst>
                  <p:par>
                    <p:cTn id="34" fill="hold">
                      <p:stCondLst>
                        <p:cond delay="0"/>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childTnLst>
              </p:cTn>
              <p:nextCondLst>
                <p:cond evt="onClick" delay="0">
                  <p:tgtEl>
                    <p:spTgt spid="30"/>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555493546"/>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700" dirty="0" smtClean="0"/>
              <a:t>4.4.3 – Case Study Example of a Retail Business</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791426286"/>
              </p:ext>
            </p:extLst>
          </p:nvPr>
        </p:nvGraphicFramePr>
        <p:xfrm>
          <a:off x="323527" y="1171912"/>
          <a:ext cx="8496945" cy="5425440"/>
        </p:xfrm>
        <a:graphic>
          <a:graphicData uri="http://schemas.openxmlformats.org/drawingml/2006/table">
            <a:tbl>
              <a:tblPr firstRow="1" bandRow="1">
                <a:tableStyleId>{2D5ABB26-0587-4C30-8999-92F81FD0307C}</a:tableStyleId>
              </a:tblPr>
              <a:tblGrid>
                <a:gridCol w="8496945"/>
              </a:tblGrid>
              <a:tr h="5395252">
                <a:tc>
                  <a:txBody>
                    <a:bodyPr/>
                    <a:lstStyle/>
                    <a:p>
                      <a:pPr marL="284163" indent="-284163">
                        <a:buClr>
                          <a:srgbClr val="00B050"/>
                        </a:buClr>
                        <a:buFont typeface="Wingdings 3" panose="05040102010807070707" pitchFamily="18" charset="2"/>
                        <a:buChar char=""/>
                      </a:pPr>
                      <a:r>
                        <a:rPr lang="en-US" sz="1400" b="0" i="0" dirty="0" smtClean="0">
                          <a:solidFill>
                            <a:schemeClr val="tx1"/>
                          </a:solidFill>
                          <a:latin typeface="Arial" panose="020B0604020202020204" pitchFamily="34" charset="0"/>
                          <a:cs typeface="Arial" panose="020B0604020202020204" pitchFamily="34" charset="0"/>
                        </a:rPr>
                        <a:t>D and E Limited are going to open</a:t>
                      </a:r>
                      <a:r>
                        <a:rPr lang="en-US" sz="1400" b="0" i="0" baseline="0" dirty="0" smtClean="0">
                          <a:solidFill>
                            <a:schemeClr val="tx1"/>
                          </a:solidFill>
                          <a:latin typeface="Arial" panose="020B0604020202020204" pitchFamily="34" charset="0"/>
                          <a:cs typeface="Arial" panose="020B0604020202020204" pitchFamily="34" charset="0"/>
                        </a:rPr>
                        <a:t> a new shop selling fashion boots. The boots are good quality and are aimed at young women. D and E Limited have narrowed down the choice of where to locate the new shop to two nearby towns.</a:t>
                      </a: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400" b="0" i="0" baseline="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endParaRPr lang="en-US" sz="14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400" b="1" i="0" baseline="0" dirty="0" smtClean="0">
                          <a:solidFill>
                            <a:srgbClr val="FF0000"/>
                          </a:solidFill>
                          <a:latin typeface="Arial" panose="020B0604020202020204" pitchFamily="34" charset="0"/>
                          <a:cs typeface="Arial" panose="020B0604020202020204" pitchFamily="34" charset="0"/>
                        </a:rPr>
                        <a:t>Activity 20.3 – </a:t>
                      </a:r>
                    </a:p>
                    <a:p>
                      <a:pPr marL="519113" indent="-293688">
                        <a:buClr>
                          <a:srgbClr val="00B050"/>
                        </a:buClr>
                        <a:buFont typeface="+mj-lt"/>
                        <a:buAutoNum type="alphaLcParenR"/>
                      </a:pPr>
                      <a:r>
                        <a:rPr lang="en-US" sz="1400" b="0" i="0" baseline="0" dirty="0" smtClean="0">
                          <a:solidFill>
                            <a:srgbClr val="FF0000"/>
                          </a:solidFill>
                          <a:latin typeface="Arial" panose="020B0604020202020204" pitchFamily="34" charset="0"/>
                          <a:cs typeface="Arial" panose="020B0604020202020204" pitchFamily="34" charset="0"/>
                        </a:rPr>
                        <a:t>Read the information on the two towns and then select which one will be the best location for the new shop. Justify your choice.</a:t>
                      </a:r>
                    </a:p>
                    <a:p>
                      <a:pPr marL="519113" indent="-293688">
                        <a:buClr>
                          <a:srgbClr val="00B050"/>
                        </a:buClr>
                        <a:buFont typeface="+mj-lt"/>
                        <a:buAutoNum type="alphaLcParenR"/>
                      </a:pPr>
                      <a:r>
                        <a:rPr lang="en-US" sz="1400" b="0" i="0" baseline="0" dirty="0" smtClean="0">
                          <a:solidFill>
                            <a:srgbClr val="FF0000"/>
                          </a:solidFill>
                          <a:latin typeface="Arial" panose="020B0604020202020204" pitchFamily="34" charset="0"/>
                          <a:cs typeface="Arial" panose="020B0604020202020204" pitchFamily="34" charset="0"/>
                        </a:rPr>
                        <a:t>What other information is needed to help make the final decision? Explain why the information is needed.</a:t>
                      </a: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248</a:t>
            </a:r>
            <a:endParaRPr lang="en-GB" sz="2000" b="1" dirty="0">
              <a:latin typeface="Arial" panose="020B0604020202020204" pitchFamily="34" charset="0"/>
              <a:cs typeface="Arial" panose="020B0604020202020204" pitchFamily="34" charset="0"/>
            </a:endParaRPr>
          </a:p>
        </p:txBody>
      </p:sp>
      <p:sp>
        <p:nvSpPr>
          <p:cNvPr id="2" name="AutoShape 6" descr="https://upload.wikimedia.org/wikipedia/commons/a/af/Rialto_Gondolier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8" descr="https://upload.wikimedia.org/wikipedia/commons/a/af/Rialto_Gondolier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673992016"/>
              </p:ext>
            </p:extLst>
          </p:nvPr>
        </p:nvGraphicFramePr>
        <p:xfrm>
          <a:off x="368300" y="1988840"/>
          <a:ext cx="8452173" cy="3474720"/>
        </p:xfrm>
        <a:graphic>
          <a:graphicData uri="http://schemas.openxmlformats.org/drawingml/2006/table">
            <a:tbl>
              <a:tblPr firstRow="1" bandRow="1">
                <a:tableStyleId>{5C22544A-7EE6-4342-B048-85BDC9FD1C3A}</a:tableStyleId>
              </a:tblPr>
              <a:tblGrid>
                <a:gridCol w="1827436"/>
                <a:gridCol w="3807346"/>
                <a:gridCol w="2817391"/>
              </a:tblGrid>
              <a:tr h="262355">
                <a:tc>
                  <a:txBody>
                    <a:bodyPr/>
                    <a:lstStyle/>
                    <a:p>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Town Y</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Town Z</a:t>
                      </a:r>
                      <a:endParaRPr lang="en-GB" sz="1200" dirty="0">
                        <a:latin typeface="Calibri" panose="020F0502020204030204" pitchFamily="34" charset="0"/>
                      </a:endParaRPr>
                    </a:p>
                  </a:txBody>
                  <a:tcPr/>
                </a:tc>
              </a:tr>
              <a:tr h="262355">
                <a:tc>
                  <a:txBody>
                    <a:bodyPr/>
                    <a:lstStyle/>
                    <a:p>
                      <a:r>
                        <a:rPr lang="en-US" sz="1200" b="1" dirty="0" smtClean="0">
                          <a:latin typeface="Calibri" panose="020F0502020204030204" pitchFamily="34" charset="0"/>
                        </a:rPr>
                        <a:t>Population</a:t>
                      </a:r>
                      <a:endParaRPr lang="en-GB" sz="1200" b="1" dirty="0">
                        <a:latin typeface="Calibri" panose="020F0502020204030204" pitchFamily="34" charset="0"/>
                      </a:endParaRPr>
                    </a:p>
                  </a:txBody>
                  <a:tcPr/>
                </a:tc>
                <a:tc>
                  <a:txBody>
                    <a:bodyPr/>
                    <a:lstStyle/>
                    <a:p>
                      <a:r>
                        <a:rPr lang="en-US" sz="1200" dirty="0" smtClean="0">
                          <a:latin typeface="Calibri" panose="020F0502020204030204" pitchFamily="34" charset="0"/>
                        </a:rPr>
                        <a:t>30,000</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10,000</a:t>
                      </a:r>
                      <a:endParaRPr lang="en-GB" sz="1200" dirty="0">
                        <a:latin typeface="Calibri" panose="020F0502020204030204" pitchFamily="34" charset="0"/>
                      </a:endParaRPr>
                    </a:p>
                  </a:txBody>
                  <a:tcPr/>
                </a:tc>
              </a:tr>
              <a:tr h="1180596">
                <a:tc>
                  <a:txBody>
                    <a:bodyPr/>
                    <a:lstStyle/>
                    <a:p>
                      <a:r>
                        <a:rPr lang="en-US" sz="1200" b="1" dirty="0" smtClean="0">
                          <a:latin typeface="Calibri" panose="020F0502020204030204" pitchFamily="34" charset="0"/>
                        </a:rPr>
                        <a:t>% in age group</a:t>
                      </a:r>
                    </a:p>
                    <a:p>
                      <a:r>
                        <a:rPr lang="en-US" sz="1200" dirty="0" smtClean="0">
                          <a:latin typeface="Calibri" panose="020F0502020204030204" pitchFamily="34" charset="0"/>
                        </a:rPr>
                        <a:t>0-9</a:t>
                      </a:r>
                    </a:p>
                    <a:p>
                      <a:r>
                        <a:rPr lang="en-US" sz="1200" dirty="0" smtClean="0">
                          <a:latin typeface="Calibri" panose="020F0502020204030204" pitchFamily="34" charset="0"/>
                        </a:rPr>
                        <a:t>10-25</a:t>
                      </a:r>
                    </a:p>
                    <a:p>
                      <a:r>
                        <a:rPr lang="en-US" sz="1200" dirty="0" smtClean="0">
                          <a:latin typeface="Calibri" panose="020F0502020204030204" pitchFamily="34" charset="0"/>
                        </a:rPr>
                        <a:t>26-40</a:t>
                      </a:r>
                    </a:p>
                    <a:p>
                      <a:r>
                        <a:rPr lang="en-US" sz="1200" dirty="0" smtClean="0">
                          <a:latin typeface="Calibri" panose="020F0502020204030204" pitchFamily="34" charset="0"/>
                        </a:rPr>
                        <a:t>41-65</a:t>
                      </a:r>
                    </a:p>
                    <a:p>
                      <a:r>
                        <a:rPr lang="en-US" sz="1200" dirty="0" smtClean="0">
                          <a:latin typeface="Calibri" panose="020F0502020204030204" pitchFamily="34" charset="0"/>
                        </a:rPr>
                        <a:t>66+ </a:t>
                      </a:r>
                      <a:endParaRPr lang="en-GB" sz="1200" dirty="0">
                        <a:latin typeface="Calibri" panose="020F0502020204030204" pitchFamily="34" charset="0"/>
                      </a:endParaRPr>
                    </a:p>
                  </a:txBody>
                  <a:tcPr/>
                </a:tc>
                <a:tc>
                  <a:txBody>
                    <a:bodyPr/>
                    <a:lstStyle/>
                    <a:p>
                      <a:endParaRPr lang="en-US" sz="1200" dirty="0" smtClean="0">
                        <a:latin typeface="Calibri" panose="020F0502020204030204" pitchFamily="34" charset="0"/>
                      </a:endParaRPr>
                    </a:p>
                    <a:p>
                      <a:r>
                        <a:rPr lang="en-US" sz="1200" dirty="0" smtClean="0">
                          <a:latin typeface="Calibri" panose="020F0502020204030204" pitchFamily="34" charset="0"/>
                        </a:rPr>
                        <a:t>15</a:t>
                      </a:r>
                    </a:p>
                    <a:p>
                      <a:r>
                        <a:rPr lang="en-US" sz="1200" dirty="0" smtClean="0">
                          <a:latin typeface="Calibri" panose="020F0502020204030204" pitchFamily="34" charset="0"/>
                        </a:rPr>
                        <a:t>30</a:t>
                      </a:r>
                    </a:p>
                    <a:p>
                      <a:r>
                        <a:rPr lang="en-US" sz="1200" dirty="0" smtClean="0">
                          <a:latin typeface="Calibri" panose="020F0502020204030204" pitchFamily="34" charset="0"/>
                        </a:rPr>
                        <a:t>30</a:t>
                      </a:r>
                    </a:p>
                    <a:p>
                      <a:r>
                        <a:rPr lang="en-US" sz="1200" dirty="0" smtClean="0">
                          <a:latin typeface="Calibri" panose="020F0502020204030204" pitchFamily="34" charset="0"/>
                        </a:rPr>
                        <a:t>30</a:t>
                      </a:r>
                    </a:p>
                    <a:p>
                      <a:r>
                        <a:rPr lang="en-US" sz="1200" dirty="0" smtClean="0">
                          <a:latin typeface="Calibri" panose="020F0502020204030204" pitchFamily="34" charset="0"/>
                        </a:rPr>
                        <a:t>5</a:t>
                      </a:r>
                      <a:endParaRPr lang="en-GB" sz="1200" dirty="0">
                        <a:latin typeface="Calibri" panose="020F0502020204030204" pitchFamily="34" charset="0"/>
                      </a:endParaRPr>
                    </a:p>
                  </a:txBody>
                  <a:tcPr/>
                </a:tc>
                <a:tc>
                  <a:txBody>
                    <a:bodyPr/>
                    <a:lstStyle/>
                    <a:p>
                      <a:endParaRPr lang="en-US" sz="1200" dirty="0" smtClean="0">
                        <a:latin typeface="Calibri" panose="020F0502020204030204" pitchFamily="34" charset="0"/>
                      </a:endParaRPr>
                    </a:p>
                    <a:p>
                      <a:r>
                        <a:rPr lang="en-US" sz="1200" dirty="0" smtClean="0">
                          <a:latin typeface="Calibri" panose="020F0502020204030204" pitchFamily="34" charset="0"/>
                        </a:rPr>
                        <a:t>20</a:t>
                      </a:r>
                    </a:p>
                    <a:p>
                      <a:r>
                        <a:rPr lang="en-US" sz="1200" dirty="0" smtClean="0">
                          <a:latin typeface="Calibri" panose="020F0502020204030204" pitchFamily="34" charset="0"/>
                        </a:rPr>
                        <a:t>35</a:t>
                      </a:r>
                    </a:p>
                    <a:p>
                      <a:r>
                        <a:rPr lang="en-US" sz="1200" dirty="0" smtClean="0">
                          <a:latin typeface="Calibri" panose="020F0502020204030204" pitchFamily="34" charset="0"/>
                        </a:rPr>
                        <a:t>30</a:t>
                      </a:r>
                    </a:p>
                    <a:p>
                      <a:r>
                        <a:rPr lang="en-US" sz="1200" dirty="0" smtClean="0">
                          <a:latin typeface="Calibri" panose="020F0502020204030204" pitchFamily="34" charset="0"/>
                        </a:rPr>
                        <a:t>10</a:t>
                      </a:r>
                    </a:p>
                    <a:p>
                      <a:r>
                        <a:rPr lang="en-US" sz="1200" dirty="0" smtClean="0">
                          <a:latin typeface="Calibri" panose="020F0502020204030204" pitchFamily="34" charset="0"/>
                        </a:rPr>
                        <a:t>5</a:t>
                      </a:r>
                      <a:endParaRPr lang="en-GB" sz="1200" dirty="0">
                        <a:latin typeface="Calibri" panose="020F0502020204030204" pitchFamily="34" charset="0"/>
                      </a:endParaRPr>
                    </a:p>
                  </a:txBody>
                  <a:tcPr/>
                </a:tc>
              </a:tr>
              <a:tr h="262355">
                <a:tc>
                  <a:txBody>
                    <a:bodyPr/>
                    <a:lstStyle/>
                    <a:p>
                      <a:r>
                        <a:rPr lang="en-US" sz="1200" b="1" dirty="0" smtClean="0">
                          <a:latin typeface="Calibri" panose="020F0502020204030204" pitchFamily="34" charset="0"/>
                        </a:rPr>
                        <a:t>Unemployment</a:t>
                      </a:r>
                      <a:endParaRPr lang="en-GB" sz="1200" b="1" dirty="0">
                        <a:latin typeface="Calibri" panose="020F0502020204030204" pitchFamily="34" charset="0"/>
                      </a:endParaRPr>
                    </a:p>
                  </a:txBody>
                  <a:tcPr/>
                </a:tc>
                <a:tc>
                  <a:txBody>
                    <a:bodyPr/>
                    <a:lstStyle/>
                    <a:p>
                      <a:r>
                        <a:rPr lang="en-US" sz="1200" dirty="0" smtClean="0">
                          <a:latin typeface="Calibri" panose="020F0502020204030204" pitchFamily="34" charset="0"/>
                        </a:rPr>
                        <a:t>Low</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High</a:t>
                      </a:r>
                      <a:endParaRPr lang="en-GB" sz="1200" dirty="0">
                        <a:latin typeface="Calibri" panose="020F0502020204030204" pitchFamily="34" charset="0"/>
                      </a:endParaRPr>
                    </a:p>
                  </a:txBody>
                  <a:tcPr/>
                </a:tc>
              </a:tr>
              <a:tr h="262355">
                <a:tc>
                  <a:txBody>
                    <a:bodyPr/>
                    <a:lstStyle/>
                    <a:p>
                      <a:r>
                        <a:rPr lang="en-US" sz="1200" b="1" dirty="0" smtClean="0">
                          <a:latin typeface="Calibri" panose="020F0502020204030204" pitchFamily="34" charset="0"/>
                        </a:rPr>
                        <a:t>Crime Rate</a:t>
                      </a:r>
                      <a:endParaRPr lang="en-GB" sz="1200" b="1" dirty="0">
                        <a:latin typeface="Calibri" panose="020F0502020204030204" pitchFamily="34" charset="0"/>
                      </a:endParaRPr>
                    </a:p>
                  </a:txBody>
                  <a:tcPr/>
                </a:tc>
                <a:tc>
                  <a:txBody>
                    <a:bodyPr/>
                    <a:lstStyle/>
                    <a:p>
                      <a:r>
                        <a:rPr lang="en-US" sz="1200" dirty="0" smtClean="0">
                          <a:latin typeface="Calibri" panose="020F0502020204030204" pitchFamily="34" charset="0"/>
                        </a:rPr>
                        <a:t>Low</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Low</a:t>
                      </a:r>
                      <a:endParaRPr lang="en-GB" sz="1200" dirty="0">
                        <a:latin typeface="Calibri" panose="020F0502020204030204" pitchFamily="34" charset="0"/>
                      </a:endParaRPr>
                    </a:p>
                  </a:txBody>
                  <a:tcPr/>
                </a:tc>
              </a:tr>
              <a:tr h="262355">
                <a:tc>
                  <a:txBody>
                    <a:bodyPr/>
                    <a:lstStyle/>
                    <a:p>
                      <a:r>
                        <a:rPr lang="en-US" sz="1200" b="1" dirty="0" smtClean="0">
                          <a:latin typeface="Calibri" panose="020F0502020204030204" pitchFamily="34" charset="0"/>
                        </a:rPr>
                        <a:t>Shopping Centre</a:t>
                      </a:r>
                      <a:endParaRPr lang="en-GB" sz="1200" b="1" dirty="0">
                        <a:latin typeface="Calibri" panose="020F0502020204030204" pitchFamily="34" charset="0"/>
                      </a:endParaRPr>
                    </a:p>
                  </a:txBody>
                  <a:tcPr/>
                </a:tc>
                <a:tc>
                  <a:txBody>
                    <a:bodyPr/>
                    <a:lstStyle/>
                    <a:p>
                      <a:r>
                        <a:rPr lang="en-US" sz="1200" dirty="0" smtClean="0">
                          <a:latin typeface="Calibri" panose="020F0502020204030204" pitchFamily="34" charset="0"/>
                        </a:rPr>
                        <a:t>Large – about</a:t>
                      </a:r>
                      <a:r>
                        <a:rPr lang="en-US" sz="1200" baseline="0" dirty="0" smtClean="0">
                          <a:latin typeface="Calibri" panose="020F0502020204030204" pitchFamily="34" charset="0"/>
                        </a:rPr>
                        <a:t> 100 shops</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Small – about 40 shops</a:t>
                      </a:r>
                      <a:endParaRPr lang="en-GB" sz="1200" dirty="0">
                        <a:latin typeface="Calibri" panose="020F0502020204030204" pitchFamily="34" charset="0"/>
                      </a:endParaRPr>
                    </a:p>
                  </a:txBody>
                  <a:tcPr/>
                </a:tc>
              </a:tr>
              <a:tr h="446003">
                <a:tc>
                  <a:txBody>
                    <a:bodyPr/>
                    <a:lstStyle/>
                    <a:p>
                      <a:r>
                        <a:rPr lang="en-US" sz="1200" b="1" dirty="0" smtClean="0">
                          <a:latin typeface="Calibri" panose="020F0502020204030204" pitchFamily="34" charset="0"/>
                        </a:rPr>
                        <a:t>Parking Facilities</a:t>
                      </a:r>
                      <a:endParaRPr lang="en-GB" sz="1200" b="1" dirty="0">
                        <a:latin typeface="Calibri" panose="020F0502020204030204" pitchFamily="34" charset="0"/>
                      </a:endParaRPr>
                    </a:p>
                  </a:txBody>
                  <a:tcPr/>
                </a:tc>
                <a:tc>
                  <a:txBody>
                    <a:bodyPr/>
                    <a:lstStyle/>
                    <a:p>
                      <a:r>
                        <a:rPr lang="en-US" sz="1200" dirty="0" smtClean="0">
                          <a:latin typeface="Calibri" panose="020F0502020204030204" pitchFamily="34" charset="0"/>
                        </a:rPr>
                        <a:t>Large car parks but queues</a:t>
                      </a:r>
                      <a:r>
                        <a:rPr lang="en-US" sz="1200" baseline="0" dirty="0" smtClean="0">
                          <a:latin typeface="Calibri" panose="020F0502020204030204" pitchFamily="34" charset="0"/>
                        </a:rPr>
                        <a:t> build up at busy times</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Plenty of parking available – no problems at busy times</a:t>
                      </a:r>
                      <a:endParaRPr lang="en-GB" sz="1200" dirty="0">
                        <a:latin typeface="Calibri" panose="020F0502020204030204" pitchFamily="34" charset="0"/>
                      </a:endParaRPr>
                    </a:p>
                  </a:txBody>
                  <a:tcPr/>
                </a:tc>
              </a:tr>
              <a:tr h="446003">
                <a:tc>
                  <a:txBody>
                    <a:bodyPr/>
                    <a:lstStyle/>
                    <a:p>
                      <a:r>
                        <a:rPr lang="en-US" sz="1200" b="1" dirty="0" smtClean="0">
                          <a:latin typeface="Calibri" panose="020F0502020204030204" pitchFamily="34" charset="0"/>
                        </a:rPr>
                        <a:t>Types of shops in the shopping </a:t>
                      </a:r>
                      <a:r>
                        <a:rPr lang="en-US" sz="1200" b="1" dirty="0" err="1" smtClean="0">
                          <a:latin typeface="Calibri" panose="020F0502020204030204" pitchFamily="34" charset="0"/>
                        </a:rPr>
                        <a:t>centre</a:t>
                      </a:r>
                      <a:endParaRPr lang="en-GB" sz="1200" b="1" dirty="0">
                        <a:latin typeface="Calibri" panose="020F0502020204030204" pitchFamily="34" charset="0"/>
                      </a:endParaRPr>
                    </a:p>
                  </a:txBody>
                  <a:tcPr/>
                </a:tc>
                <a:tc>
                  <a:txBody>
                    <a:bodyPr/>
                    <a:lstStyle/>
                    <a:p>
                      <a:r>
                        <a:rPr lang="en-US" sz="1200" dirty="0" smtClean="0">
                          <a:latin typeface="Calibri" panose="020F0502020204030204" pitchFamily="34" charset="0"/>
                        </a:rPr>
                        <a:t>Clothes</a:t>
                      </a:r>
                      <a:r>
                        <a:rPr lang="en-US" sz="1200" baseline="0" dirty="0" smtClean="0">
                          <a:latin typeface="Calibri" panose="020F0502020204030204" pitchFamily="34" charset="0"/>
                        </a:rPr>
                        <a:t> shops, shoe shops, banks, household goods, food shops</a:t>
                      </a:r>
                      <a:endParaRPr lang="en-GB" sz="1200" dirty="0">
                        <a:latin typeface="Calibri" panose="020F0502020204030204" pitchFamily="34" charset="0"/>
                      </a:endParaRPr>
                    </a:p>
                  </a:txBody>
                  <a:tcPr/>
                </a:tc>
                <a:tc>
                  <a:txBody>
                    <a:bodyPr/>
                    <a:lstStyle/>
                    <a:p>
                      <a:r>
                        <a:rPr lang="en-US" sz="1200" dirty="0" smtClean="0">
                          <a:latin typeface="Calibri" panose="020F0502020204030204" pitchFamily="34" charset="0"/>
                        </a:rPr>
                        <a:t>Food shops, household goods, clothes shops, post office, banks</a:t>
                      </a:r>
                      <a:endParaRPr lang="en-GB" sz="1200" dirty="0">
                        <a:latin typeface="Calibri" panose="020F0502020204030204" pitchFamily="34" charset="0"/>
                      </a:endParaRPr>
                    </a:p>
                  </a:txBody>
                  <a:tcPr/>
                </a:tc>
              </a:tr>
            </a:tbl>
          </a:graphicData>
        </a:graphic>
      </p:graphicFrame>
      <p:sp>
        <p:nvSpPr>
          <p:cNvPr id="5" name="TextBox 4">
            <a:hlinkClick r:id="rId3" action="ppaction://hlinkfile"/>
          </p:cNvPr>
          <p:cNvSpPr txBox="1"/>
          <p:nvPr/>
        </p:nvSpPr>
        <p:spPr>
          <a:xfrm>
            <a:off x="8388424" y="2780928"/>
            <a:ext cx="432048" cy="707886"/>
          </a:xfrm>
          <a:prstGeom prst="rect">
            <a:avLst/>
          </a:prstGeom>
          <a:noFill/>
        </p:spPr>
        <p:txBody>
          <a:bodyPr wrap="square" rtlCol="0">
            <a:spAutoFit/>
          </a:bodyPr>
          <a:lstStyle/>
          <a:p>
            <a:r>
              <a:rPr lang="en-US"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68914526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3600" dirty="0" smtClean="0"/>
              <a:t>4.4.4 – Locating In Different Countries</a:t>
            </a:r>
            <a:endParaRPr lang="en-GB" sz="36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668013784"/>
              </p:ext>
            </p:extLst>
          </p:nvPr>
        </p:nvGraphicFramePr>
        <p:xfrm>
          <a:off x="323527" y="1196752"/>
          <a:ext cx="6624737" cy="5395252"/>
        </p:xfrm>
        <a:graphic>
          <a:graphicData uri="http://schemas.openxmlformats.org/drawingml/2006/table">
            <a:tbl>
              <a:tblPr firstRow="1" bandRow="1">
                <a:tableStyleId>{2D5ABB26-0587-4C30-8999-92F81FD0307C}</a:tableStyleId>
              </a:tblPr>
              <a:tblGrid>
                <a:gridCol w="6624737"/>
              </a:tblGrid>
              <a:tr h="5395252">
                <a:tc>
                  <a:txBody>
                    <a:bodyPr/>
                    <a:lstStyle/>
                    <a:p>
                      <a:pPr marL="284163" indent="-284163">
                        <a:buClr>
                          <a:srgbClr val="00B050"/>
                        </a:buClr>
                        <a:buFont typeface="Wingdings 3" panose="05040102010807070707" pitchFamily="18" charset="2"/>
                        <a:buChar char=""/>
                      </a:pPr>
                      <a:r>
                        <a:rPr lang="en-US" sz="1500" b="0" i="0" dirty="0" smtClean="0">
                          <a:solidFill>
                            <a:schemeClr val="tx1"/>
                          </a:solidFill>
                          <a:latin typeface="Arial" panose="020B0604020202020204" pitchFamily="34" charset="0"/>
                          <a:cs typeface="Arial" panose="020B0604020202020204" pitchFamily="34" charset="0"/>
                        </a:rPr>
                        <a:t>Multinational</a:t>
                      </a:r>
                      <a:r>
                        <a:rPr lang="en-US" sz="1500" b="0" i="0" baseline="0" dirty="0" smtClean="0">
                          <a:solidFill>
                            <a:schemeClr val="tx1"/>
                          </a:solidFill>
                          <a:latin typeface="Arial" panose="020B0604020202020204" pitchFamily="34" charset="0"/>
                          <a:cs typeface="Arial" panose="020B0604020202020204" pitchFamily="34" charset="0"/>
                        </a:rPr>
                        <a:t> (transnational companies have offices, factories, service operations or shops in different countries. However, the rapid growth of newly industrializing countries, increasing international trade, improved global communications and improvements in transport have meant that many businesses can now consider where in the world to operate rather than just considering a single country; often called globalization.</a:t>
                      </a:r>
                    </a:p>
                    <a:p>
                      <a:pPr marL="284163" indent="-284163">
                        <a:buClr>
                          <a:srgbClr val="00B050"/>
                        </a:buClr>
                        <a:buFont typeface="Wingdings 3" panose="05040102010807070707" pitchFamily="18" charset="2"/>
                        <a:buChar char=""/>
                      </a:pPr>
                      <a:r>
                        <a:rPr lang="en-US" sz="1500" b="0" i="0" baseline="0" dirty="0" smtClean="0">
                          <a:solidFill>
                            <a:schemeClr val="tx1"/>
                          </a:solidFill>
                          <a:latin typeface="Arial" panose="020B0604020202020204" pitchFamily="34" charset="0"/>
                          <a:cs typeface="Arial" panose="020B0604020202020204" pitchFamily="34" charset="0"/>
                        </a:rPr>
                        <a:t>Therefor this means that many more businesses, other than multinationals, are considering moving to another country, either to expand their operations or sometimes to relocate entirely, many from developed countries to rapidly growing economies.</a:t>
                      </a:r>
                    </a:p>
                    <a:p>
                      <a:pPr marL="284163" indent="-284163">
                        <a:buClr>
                          <a:srgbClr val="00B050"/>
                        </a:buClr>
                        <a:buFont typeface="Wingdings 3" panose="05040102010807070707" pitchFamily="18" charset="2"/>
                        <a:buChar char=""/>
                      </a:pPr>
                      <a:r>
                        <a:rPr lang="en-US" sz="1500" b="0" i="0" baseline="0" dirty="0" smtClean="0">
                          <a:solidFill>
                            <a:schemeClr val="tx1"/>
                          </a:solidFill>
                          <a:latin typeface="Arial" panose="020B0604020202020204" pitchFamily="34" charset="0"/>
                          <a:cs typeface="Arial" panose="020B0604020202020204" pitchFamily="34" charset="0"/>
                        </a:rPr>
                        <a:t>A number of factors will affect whether a business decides to relocate to another country and which country to choose where to locate.</a:t>
                      </a:r>
                    </a:p>
                    <a:p>
                      <a:pPr marL="0" indent="0">
                        <a:buClr>
                          <a:srgbClr val="00B050"/>
                        </a:buClr>
                        <a:buFont typeface="Wingdings 3" panose="05040102010807070707" pitchFamily="18" charset="2"/>
                        <a:buNone/>
                      </a:pPr>
                      <a:r>
                        <a:rPr lang="en-US" sz="1500" b="1" i="0" baseline="0" dirty="0" smtClean="0">
                          <a:solidFill>
                            <a:schemeClr val="tx1"/>
                          </a:solidFill>
                          <a:latin typeface="Arial" panose="020B0604020202020204" pitchFamily="34" charset="0"/>
                          <a:cs typeface="Arial" panose="020B0604020202020204" pitchFamily="34" charset="0"/>
                        </a:rPr>
                        <a:t>New Markets Overseas</a:t>
                      </a:r>
                    </a:p>
                    <a:p>
                      <a:pPr marL="284163" indent="-284163">
                        <a:buClr>
                          <a:srgbClr val="00B050"/>
                        </a:buClr>
                        <a:buFont typeface="Wingdings 3" panose="05040102010807070707" pitchFamily="18" charset="2"/>
                        <a:buChar char=""/>
                      </a:pPr>
                      <a:r>
                        <a:rPr lang="en-US" sz="1500" b="0" i="0" baseline="0" dirty="0" smtClean="0">
                          <a:solidFill>
                            <a:schemeClr val="tx1"/>
                          </a:solidFill>
                          <a:latin typeface="Arial" panose="020B0604020202020204" pitchFamily="34" charset="0"/>
                          <a:cs typeface="Arial" panose="020B0604020202020204" pitchFamily="34" charset="0"/>
                        </a:rPr>
                        <a:t>When a business sees a steady increase in its sales overseas, it may decide to relocate nearer to these markets rather than transport its products from the existing manufacturing base as it may be more cost effective. An example of JCB construction equipment which has built additional factories in Brazil and China as well as keeping its existing factory in the UK.</a:t>
                      </a:r>
                    </a:p>
                    <a:p>
                      <a:pPr marL="284163" indent="-284163">
                        <a:buClr>
                          <a:srgbClr val="00B050"/>
                        </a:buClr>
                        <a:buFont typeface="Wingdings 3" panose="05040102010807070707" pitchFamily="18" charset="2"/>
                        <a:buChar char=""/>
                      </a:pPr>
                      <a:r>
                        <a:rPr lang="en-US" sz="1500" b="0" i="0" baseline="0" dirty="0" smtClean="0">
                          <a:solidFill>
                            <a:schemeClr val="tx1"/>
                          </a:solidFill>
                          <a:latin typeface="Arial" panose="020B0604020202020204" pitchFamily="34" charset="0"/>
                          <a:cs typeface="Arial" panose="020B0604020202020204" pitchFamily="34" charset="0"/>
                        </a:rPr>
                        <a:t>If the business is in the service sector, then locating near its customers may be essential (e.g. Starbucks or ING financial services). The better the forecasts for growth in these markets then the mire attractive the location for the business.</a:t>
                      </a: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249</a:t>
            </a:r>
            <a:endParaRPr lang="en-GB" sz="2000" b="1" dirty="0">
              <a:latin typeface="Arial" panose="020B0604020202020204" pitchFamily="34" charset="0"/>
              <a:cs typeface="Arial" panose="020B0604020202020204" pitchFamily="34" charset="0"/>
            </a:endParaRPr>
          </a:p>
        </p:txBody>
      </p:sp>
      <p:sp>
        <p:nvSpPr>
          <p:cNvPr id="2" name="AutoShape 6" descr="https://upload.wikimedia.org/wikipedia/commons/a/af/Rialto_Gondolier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8" descr="https://upload.wikimedia.org/wikipedia/commons/a/af/Rialto_Gondolier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42" name="Picture 2" descr="http://www.offroadvehicle.ru/AZBUCAR/JCB/factori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208328"/>
            <a:ext cx="1800200" cy="1269142"/>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44" name="Picture 4" descr="http://www.blackapollopress.com/coffee/KoreanStarbuck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2564904"/>
            <a:ext cx="1800200" cy="1249339"/>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AutoShape 6" descr="https://connectorsgate.com/Papa-Johns/Menu/images/Offer_03_l.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48" name="Picture 8" descr="https://connectorsgate.com/Papa-Johns/Menu/images/Offer_03_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0272" y="3933056"/>
            <a:ext cx="1800200" cy="1291178"/>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50" name="Picture 10" descr="http://www.madinaty.com/images/livr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1211" t="-66" r="2457" b="6387"/>
          <a:stretch/>
        </p:blipFill>
        <p:spPr bwMode="auto">
          <a:xfrm>
            <a:off x="7020272" y="5343047"/>
            <a:ext cx="1800200" cy="1248957"/>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414166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3600" dirty="0" smtClean="0"/>
              <a:t>4.4.4 – Locating In Different Countries</a:t>
            </a:r>
            <a:endParaRPr lang="en-GB" sz="36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796535894"/>
              </p:ext>
            </p:extLst>
          </p:nvPr>
        </p:nvGraphicFramePr>
        <p:xfrm>
          <a:off x="323527" y="1196752"/>
          <a:ext cx="6264697" cy="5455920"/>
        </p:xfrm>
        <a:graphic>
          <a:graphicData uri="http://schemas.openxmlformats.org/drawingml/2006/table">
            <a:tbl>
              <a:tblPr firstRow="1" bandRow="1">
                <a:tableStyleId>{2D5ABB26-0587-4C30-8999-92F81FD0307C}</a:tableStyleId>
              </a:tblPr>
              <a:tblGrid>
                <a:gridCol w="6264697"/>
              </a:tblGrid>
              <a:tr h="5395252">
                <a:tc>
                  <a:txBody>
                    <a:bodyPr/>
                    <a:lstStyle/>
                    <a:p>
                      <a:pPr marL="0" indent="0">
                        <a:buClr>
                          <a:srgbClr val="00B050"/>
                        </a:buClr>
                        <a:buFont typeface="Wingdings 3" panose="05040102010807070707" pitchFamily="18" charset="2"/>
                        <a:buNone/>
                      </a:pPr>
                      <a:r>
                        <a:rPr lang="en-US" sz="1600" b="1" i="0" baseline="0" dirty="0" smtClean="0">
                          <a:solidFill>
                            <a:schemeClr val="tx1"/>
                          </a:solidFill>
                          <a:latin typeface="Arial" panose="020B0604020202020204" pitchFamily="34" charset="0"/>
                          <a:cs typeface="Arial" panose="020B0604020202020204" pitchFamily="34" charset="0"/>
                        </a:rPr>
                        <a:t>Cheaper or new sources of Materials</a:t>
                      </a:r>
                    </a:p>
                    <a:p>
                      <a:pPr marL="284163" indent="-284163">
                        <a:buClr>
                          <a:srgbClr val="00B050"/>
                        </a:buClr>
                        <a:buFont typeface="Wingdings 3" panose="05040102010807070707" pitchFamily="18" charset="2"/>
                        <a:buChar char=""/>
                      </a:pPr>
                      <a:r>
                        <a:rPr lang="en-US" sz="1600" b="0" i="0" baseline="0" dirty="0" smtClean="0">
                          <a:solidFill>
                            <a:schemeClr val="tx1"/>
                          </a:solidFill>
                          <a:latin typeface="Arial" panose="020B0604020202020204" pitchFamily="34" charset="0"/>
                          <a:cs typeface="Arial" panose="020B0604020202020204" pitchFamily="34" charset="0"/>
                        </a:rPr>
                        <a:t>If the raw materials run out, then a business must either bring in alternative supplies from elsewhere or move to a new site in a country where is can more easily obtain these supplies. This is particularly true of mineral resources such as oil-wells which need to be in an oil producing country. It might also be cheaper to use the raw materials at their source than transport them to another country to process.</a:t>
                      </a:r>
                    </a:p>
                    <a:p>
                      <a:pPr marL="0" indent="0">
                        <a:buClr>
                          <a:srgbClr val="00B050"/>
                        </a:buClr>
                        <a:buFont typeface="Wingdings 3" panose="05040102010807070707" pitchFamily="18" charset="2"/>
                        <a:buNone/>
                      </a:pPr>
                      <a:r>
                        <a:rPr lang="en-US" sz="1600" b="1" i="0" baseline="0" dirty="0" smtClean="0">
                          <a:solidFill>
                            <a:schemeClr val="tx1"/>
                          </a:solidFill>
                          <a:latin typeface="Arial" panose="020B0604020202020204" pitchFamily="34" charset="0"/>
                          <a:cs typeface="Arial" panose="020B0604020202020204" pitchFamily="34" charset="0"/>
                        </a:rPr>
                        <a:t>Difficulties with the Labour Force and Wage Costs</a:t>
                      </a:r>
                    </a:p>
                    <a:p>
                      <a:pPr marL="284163" indent="-284163">
                        <a:buClr>
                          <a:srgbClr val="00B050"/>
                        </a:buClr>
                        <a:buFont typeface="Wingdings 3" panose="05040102010807070707" pitchFamily="18" charset="2"/>
                        <a:buChar char=""/>
                      </a:pPr>
                      <a:r>
                        <a:rPr lang="en-US" sz="1600" b="0" i="0" baseline="0" dirty="0" smtClean="0">
                          <a:solidFill>
                            <a:schemeClr val="tx1"/>
                          </a:solidFill>
                          <a:latin typeface="Arial" panose="020B0604020202020204" pitchFamily="34" charset="0"/>
                          <a:cs typeface="Arial" panose="020B0604020202020204" pitchFamily="34" charset="0"/>
                        </a:rPr>
                        <a:t>If the business is located in a country where wage costs keep on rising, there may come a point when the business decides it is more profitable to relocate overseas, particularly labour intensive businesses, to reduce wage costs. Many Western businesses moved their manufacturing plants to developing countries where the wages paid are much lower (e.g. Vietnam for textile production)</a:t>
                      </a:r>
                    </a:p>
                    <a:p>
                      <a:pPr marL="284163" indent="-284163">
                        <a:buClr>
                          <a:srgbClr val="00B050"/>
                        </a:buClr>
                        <a:buFont typeface="Wingdings 3" panose="05040102010807070707" pitchFamily="18" charset="2"/>
                        <a:buChar char=""/>
                      </a:pPr>
                      <a:r>
                        <a:rPr lang="en-US" sz="1600" b="0" i="0" baseline="0" dirty="0" smtClean="0">
                          <a:solidFill>
                            <a:schemeClr val="tx1"/>
                          </a:solidFill>
                          <a:latin typeface="Arial" panose="020B0604020202020204" pitchFamily="34" charset="0"/>
                          <a:cs typeface="Arial" panose="020B0604020202020204" pitchFamily="34" charset="0"/>
                        </a:rPr>
                        <a:t>If particular types of skilled labour are needed by the business, the business might need to relocate to a different country where it can recruit the right kind of labour. E.g. businesses that employ IT skilled staff are being attracted to locate in India which has a large number of graduates from university with IT-related degrees.</a:t>
                      </a: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250</a:t>
            </a:r>
            <a:endParaRPr lang="en-GB" sz="2000" b="1" dirty="0">
              <a:latin typeface="Arial" panose="020B0604020202020204" pitchFamily="34" charset="0"/>
              <a:cs typeface="Arial" panose="020B0604020202020204" pitchFamily="34" charset="0"/>
            </a:endParaRPr>
          </a:p>
        </p:txBody>
      </p:sp>
      <p:sp>
        <p:nvSpPr>
          <p:cNvPr id="2" name="AutoShape 6" descr="https://upload.wikimedia.org/wikipedia/commons/a/af/Rialto_Gondolier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8" descr="https://upload.wikimedia.org/wikipedia/commons/a/af/Rialto_Gondolier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https://connectorsgate.com/Papa-Johns/Menu/images/Offer_03_l.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
          <p:cNvSpPr>
            <a:spLocks noChangeArrowheads="1"/>
          </p:cNvSpPr>
          <p:nvPr/>
        </p:nvSpPr>
        <p:spPr bwMode="auto">
          <a:xfrm>
            <a:off x="6588224" y="1268760"/>
            <a:ext cx="2264551" cy="461665"/>
          </a:xfrm>
          <a:prstGeom prst="rect">
            <a:avLst/>
          </a:prstGeom>
          <a:solidFill>
            <a:schemeClr val="tx2">
              <a:lumMod val="40000"/>
              <a:lumOff val="60000"/>
            </a:schemeClr>
          </a:solidFill>
          <a:ln>
            <a:noFill/>
          </a:ln>
          <a:effectLst>
            <a:outerShdw dist="35921" dir="2700000" algn="ctr" rotWithShape="0">
              <a:schemeClr val="bg2"/>
            </a:outerShdw>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000000"/>
                </a:solidFill>
                <a:effectLst/>
                <a:latin typeface="Lyon Display"/>
              </a:rPr>
              <a:t>Minimum Wages Around </a:t>
            </a:r>
            <a:br>
              <a:rPr kumimoji="0" lang="en-US" altLang="en-US" sz="1200" b="1" i="0" u="none" strike="noStrike" cap="none" normalizeH="0" baseline="0" dirty="0" smtClean="0">
                <a:ln>
                  <a:noFill/>
                </a:ln>
                <a:solidFill>
                  <a:srgbClr val="000000"/>
                </a:solidFill>
                <a:effectLst/>
                <a:latin typeface="Lyon Display"/>
              </a:rPr>
            </a:br>
            <a:r>
              <a:rPr kumimoji="0" lang="en-US" altLang="en-US" sz="1200" b="1" i="0" u="none" strike="noStrike" cap="none" normalizeH="0" baseline="0" dirty="0" smtClean="0">
                <a:ln>
                  <a:noFill/>
                </a:ln>
                <a:solidFill>
                  <a:srgbClr val="000000"/>
                </a:solidFill>
                <a:effectLst/>
                <a:latin typeface="Lyon Display"/>
              </a:rPr>
              <a:t>the World (2012, OECD)</a:t>
            </a:r>
            <a:endParaRPr kumimoji="0" lang="en-US" altLang="en-US" sz="1050" b="0" i="0" u="none" strike="noStrike" cap="none" normalizeH="0" baseline="0" dirty="0" smtClean="0">
              <a:ln>
                <a:noFill/>
              </a:ln>
              <a:solidFill>
                <a:schemeClr val="tx1"/>
              </a:solidFill>
              <a:effectLst/>
            </a:endParaRPr>
          </a:p>
        </p:txBody>
      </p:sp>
      <p:graphicFrame>
        <p:nvGraphicFramePr>
          <p:cNvPr id="13" name="Table 12"/>
          <p:cNvGraphicFramePr>
            <a:graphicFrameLocks noGrp="1"/>
          </p:cNvGraphicFramePr>
          <p:nvPr>
            <p:extLst>
              <p:ext uri="{D42A27DB-BD31-4B8C-83A1-F6EECF244321}">
                <p14:modId xmlns:p14="http://schemas.microsoft.com/office/powerpoint/2010/main" val="2751674418"/>
              </p:ext>
            </p:extLst>
          </p:nvPr>
        </p:nvGraphicFramePr>
        <p:xfrm>
          <a:off x="6588225" y="1737603"/>
          <a:ext cx="2264550" cy="4801842"/>
        </p:xfrm>
        <a:graphic>
          <a:graphicData uri="http://schemas.openxmlformats.org/drawingml/2006/table">
            <a:tbl>
              <a:tblPr>
                <a:tableStyleId>{3C2FFA5D-87B4-456A-9821-1D502468CF0F}</a:tableStyleId>
              </a:tblPr>
              <a:tblGrid>
                <a:gridCol w="754850"/>
                <a:gridCol w="754850"/>
                <a:gridCol w="754850"/>
              </a:tblGrid>
              <a:tr h="395253">
                <a:tc>
                  <a:txBody>
                    <a:bodyPr/>
                    <a:lstStyle/>
                    <a:p>
                      <a:pPr algn="ctr"/>
                      <a:r>
                        <a:rPr lang="en-GB" sz="900" dirty="0">
                          <a:effectLst/>
                        </a:rPr>
                        <a:t>Country</a:t>
                      </a:r>
                      <a:endParaRPr lang="en-GB" sz="900" dirty="0"/>
                    </a:p>
                  </a:txBody>
                  <a:tcPr marL="12723" marR="12723" marT="12723" marB="12723" anchor="ctr"/>
                </a:tc>
                <a:tc>
                  <a:txBody>
                    <a:bodyPr/>
                    <a:lstStyle/>
                    <a:p>
                      <a:pPr algn="ctr"/>
                      <a:r>
                        <a:rPr lang="en-US" sz="900" dirty="0" smtClean="0">
                          <a:effectLst/>
                        </a:rPr>
                        <a:t>Minimum Wage</a:t>
                      </a:r>
                      <a:r>
                        <a:rPr lang="en-US" sz="900" dirty="0">
                          <a:effectLst/>
                        </a:rPr>
                        <a:t> </a:t>
                      </a:r>
                      <a:r>
                        <a:rPr lang="en-US" sz="900" dirty="0" smtClean="0">
                          <a:effectLst/>
                        </a:rPr>
                        <a:t>($ph)</a:t>
                      </a:r>
                      <a:endParaRPr lang="en-US" sz="900" dirty="0"/>
                    </a:p>
                  </a:txBody>
                  <a:tcPr marL="12723" marR="12723" marT="12723" marB="12723" anchor="ctr"/>
                </a:tc>
                <a:tc>
                  <a:txBody>
                    <a:bodyPr/>
                    <a:lstStyle/>
                    <a:p>
                      <a:pPr algn="ctr"/>
                      <a:r>
                        <a:rPr lang="en-US" sz="900" dirty="0">
                          <a:effectLst/>
                        </a:rPr>
                        <a:t>Ordinary Exchange Rate </a:t>
                      </a:r>
                      <a:r>
                        <a:rPr lang="en-US" sz="900" dirty="0" smtClean="0">
                          <a:effectLst/>
                        </a:rPr>
                        <a:t>($ph)</a:t>
                      </a:r>
                      <a:endParaRPr lang="en-US" sz="900" dirty="0"/>
                    </a:p>
                  </a:txBody>
                  <a:tcPr marL="12723" marR="12723" marT="12723" marB="12723" anchor="ctr"/>
                </a:tc>
              </a:tr>
              <a:tr h="147589">
                <a:tc>
                  <a:txBody>
                    <a:bodyPr/>
                    <a:lstStyle/>
                    <a:p>
                      <a:pPr algn="ctr"/>
                      <a:r>
                        <a:rPr lang="en-GB" sz="900" dirty="0"/>
                        <a:t>Luxembourg</a:t>
                      </a:r>
                    </a:p>
                  </a:txBody>
                  <a:tcPr marL="12723" marR="12723" marT="12723" marB="12723" anchor="ctr"/>
                </a:tc>
                <a:tc>
                  <a:txBody>
                    <a:bodyPr/>
                    <a:lstStyle/>
                    <a:p>
                      <a:pPr algn="ctr"/>
                      <a:r>
                        <a:rPr lang="en-GB" sz="900"/>
                        <a:t>10.37</a:t>
                      </a:r>
                    </a:p>
                  </a:txBody>
                  <a:tcPr marL="12723" marR="12723" marT="12723" marB="12723" anchor="ctr"/>
                </a:tc>
                <a:tc>
                  <a:txBody>
                    <a:bodyPr/>
                    <a:lstStyle/>
                    <a:p>
                      <a:pPr algn="ctr"/>
                      <a:r>
                        <a:rPr lang="en-GB" sz="900"/>
                        <a:t>13.35</a:t>
                      </a:r>
                    </a:p>
                  </a:txBody>
                  <a:tcPr marL="12723" marR="12723" marT="12723" marB="12723" anchor="ctr"/>
                </a:tc>
              </a:tr>
              <a:tr h="147589">
                <a:tc>
                  <a:txBody>
                    <a:bodyPr/>
                    <a:lstStyle/>
                    <a:p>
                      <a:pPr algn="ctr"/>
                      <a:r>
                        <a:rPr lang="en-GB" sz="900"/>
                        <a:t>France</a:t>
                      </a:r>
                    </a:p>
                  </a:txBody>
                  <a:tcPr marL="12723" marR="12723" marT="12723" marB="12723" anchor="ctr"/>
                </a:tc>
                <a:tc>
                  <a:txBody>
                    <a:bodyPr/>
                    <a:lstStyle/>
                    <a:p>
                      <a:pPr algn="ctr"/>
                      <a:r>
                        <a:rPr lang="en-GB" sz="900"/>
                        <a:t>10.17</a:t>
                      </a:r>
                    </a:p>
                  </a:txBody>
                  <a:tcPr marL="12723" marR="12723" marT="12723" marB="12723" anchor="ctr"/>
                </a:tc>
                <a:tc>
                  <a:txBody>
                    <a:bodyPr/>
                    <a:lstStyle/>
                    <a:p>
                      <a:pPr algn="ctr"/>
                      <a:r>
                        <a:rPr lang="en-GB" sz="900"/>
                        <a:t>11.73</a:t>
                      </a:r>
                    </a:p>
                  </a:txBody>
                  <a:tcPr marL="12723" marR="12723" marT="12723" marB="12723" anchor="ctr"/>
                </a:tc>
              </a:tr>
              <a:tr h="147589">
                <a:tc>
                  <a:txBody>
                    <a:bodyPr/>
                    <a:lstStyle/>
                    <a:p>
                      <a:pPr algn="ctr"/>
                      <a:r>
                        <a:rPr lang="en-GB" sz="900"/>
                        <a:t>Australia</a:t>
                      </a:r>
                    </a:p>
                  </a:txBody>
                  <a:tcPr marL="12723" marR="12723" marT="12723" marB="12723" anchor="ctr"/>
                </a:tc>
                <a:tc>
                  <a:txBody>
                    <a:bodyPr/>
                    <a:lstStyle/>
                    <a:p>
                      <a:pPr algn="ctr"/>
                      <a:r>
                        <a:rPr lang="en-GB" sz="900"/>
                        <a:t>9.77</a:t>
                      </a:r>
                    </a:p>
                  </a:txBody>
                  <a:tcPr marL="12723" marR="12723" marT="12723" marB="12723" anchor="ctr"/>
                </a:tc>
                <a:tc>
                  <a:txBody>
                    <a:bodyPr/>
                    <a:lstStyle/>
                    <a:p>
                      <a:pPr algn="ctr"/>
                      <a:r>
                        <a:rPr lang="en-GB" sz="900"/>
                        <a:t>16.00</a:t>
                      </a:r>
                    </a:p>
                  </a:txBody>
                  <a:tcPr marL="12723" marR="12723" marT="12723" marB="12723" anchor="ctr"/>
                </a:tc>
              </a:tr>
              <a:tr h="147589">
                <a:tc>
                  <a:txBody>
                    <a:bodyPr/>
                    <a:lstStyle/>
                    <a:p>
                      <a:pPr algn="ctr"/>
                      <a:r>
                        <a:rPr lang="en-GB" sz="900"/>
                        <a:t>Belgium</a:t>
                      </a:r>
                    </a:p>
                  </a:txBody>
                  <a:tcPr marL="12723" marR="12723" marT="12723" marB="12723" anchor="ctr"/>
                </a:tc>
                <a:tc>
                  <a:txBody>
                    <a:bodyPr/>
                    <a:lstStyle/>
                    <a:p>
                      <a:pPr algn="ctr"/>
                      <a:r>
                        <a:rPr lang="en-GB" sz="900"/>
                        <a:t>9.46</a:t>
                      </a:r>
                    </a:p>
                  </a:txBody>
                  <a:tcPr marL="12723" marR="12723" marT="12723" marB="12723" anchor="ctr"/>
                </a:tc>
                <a:tc>
                  <a:txBody>
                    <a:bodyPr/>
                    <a:lstStyle/>
                    <a:p>
                      <a:pPr algn="ctr"/>
                      <a:r>
                        <a:rPr lang="en-GB" sz="900"/>
                        <a:t>10.99</a:t>
                      </a:r>
                    </a:p>
                  </a:txBody>
                  <a:tcPr marL="12723" marR="12723" marT="12723" marB="12723" anchor="ctr"/>
                </a:tc>
              </a:tr>
              <a:tr h="147589">
                <a:tc>
                  <a:txBody>
                    <a:bodyPr/>
                    <a:lstStyle/>
                    <a:p>
                      <a:pPr algn="ctr"/>
                      <a:r>
                        <a:rPr lang="en-GB" sz="900"/>
                        <a:t>Netherlands</a:t>
                      </a:r>
                    </a:p>
                  </a:txBody>
                  <a:tcPr marL="12723" marR="12723" marT="12723" marB="12723" anchor="ctr"/>
                </a:tc>
                <a:tc>
                  <a:txBody>
                    <a:bodyPr/>
                    <a:lstStyle/>
                    <a:p>
                      <a:pPr algn="ctr"/>
                      <a:r>
                        <a:rPr lang="en-GB" sz="900"/>
                        <a:t>9.25</a:t>
                      </a:r>
                    </a:p>
                  </a:txBody>
                  <a:tcPr marL="12723" marR="12723" marT="12723" marB="12723" anchor="ctr"/>
                </a:tc>
                <a:tc>
                  <a:txBody>
                    <a:bodyPr/>
                    <a:lstStyle/>
                    <a:p>
                      <a:pPr algn="ctr"/>
                      <a:r>
                        <a:rPr lang="en-GB" sz="900"/>
                        <a:t>10.47</a:t>
                      </a:r>
                    </a:p>
                  </a:txBody>
                  <a:tcPr marL="12723" marR="12723" marT="12723" marB="12723" anchor="ctr"/>
                </a:tc>
              </a:tr>
              <a:tr h="147589">
                <a:tc>
                  <a:txBody>
                    <a:bodyPr/>
                    <a:lstStyle/>
                    <a:p>
                      <a:pPr algn="ctr"/>
                      <a:r>
                        <a:rPr lang="en-GB" sz="900"/>
                        <a:t>Ireland</a:t>
                      </a:r>
                    </a:p>
                  </a:txBody>
                  <a:tcPr marL="12723" marR="12723" marT="12723" marB="12723" anchor="ctr"/>
                </a:tc>
                <a:tc>
                  <a:txBody>
                    <a:bodyPr/>
                    <a:lstStyle/>
                    <a:p>
                      <a:pPr algn="ctr"/>
                      <a:r>
                        <a:rPr lang="en-GB" sz="900"/>
                        <a:t>8.97</a:t>
                      </a:r>
                    </a:p>
                  </a:txBody>
                  <a:tcPr marL="12723" marR="12723" marT="12723" marB="12723" anchor="ctr"/>
                </a:tc>
                <a:tc>
                  <a:txBody>
                    <a:bodyPr/>
                    <a:lstStyle/>
                    <a:p>
                      <a:pPr algn="ctr"/>
                      <a:r>
                        <a:rPr lang="en-GB" sz="900" dirty="0"/>
                        <a:t>10.93</a:t>
                      </a:r>
                    </a:p>
                  </a:txBody>
                  <a:tcPr marL="12723" marR="12723" marT="12723" marB="12723" anchor="ctr"/>
                </a:tc>
              </a:tr>
              <a:tr h="147589">
                <a:tc>
                  <a:txBody>
                    <a:bodyPr/>
                    <a:lstStyle/>
                    <a:p>
                      <a:pPr algn="ctr"/>
                      <a:r>
                        <a:rPr lang="en-GB" sz="900" dirty="0" smtClean="0"/>
                        <a:t>UK</a:t>
                      </a:r>
                      <a:endParaRPr lang="en-GB" sz="900" dirty="0"/>
                    </a:p>
                  </a:txBody>
                  <a:tcPr marL="12723" marR="12723" marT="12723" marB="12723" anchor="ctr"/>
                </a:tc>
                <a:tc>
                  <a:txBody>
                    <a:bodyPr/>
                    <a:lstStyle/>
                    <a:p>
                      <a:pPr algn="ctr"/>
                      <a:r>
                        <a:rPr lang="en-GB" sz="900"/>
                        <a:t>8.24</a:t>
                      </a:r>
                    </a:p>
                  </a:txBody>
                  <a:tcPr marL="12723" marR="12723" marT="12723" marB="12723" anchor="ctr"/>
                </a:tc>
                <a:tc>
                  <a:txBody>
                    <a:bodyPr/>
                    <a:lstStyle/>
                    <a:p>
                      <a:pPr algn="ctr"/>
                      <a:r>
                        <a:rPr lang="en-GB" sz="900"/>
                        <a:t>9.38</a:t>
                      </a:r>
                    </a:p>
                  </a:txBody>
                  <a:tcPr marL="12723" marR="12723" marT="12723" marB="12723" anchor="ctr"/>
                </a:tc>
              </a:tr>
              <a:tr h="0">
                <a:tc>
                  <a:txBody>
                    <a:bodyPr/>
                    <a:lstStyle/>
                    <a:p>
                      <a:pPr algn="ctr"/>
                      <a:r>
                        <a:rPr lang="en-GB" sz="900"/>
                        <a:t>New Zealand</a:t>
                      </a:r>
                    </a:p>
                  </a:txBody>
                  <a:tcPr marL="12723" marR="12723" marT="12723" marB="12723" anchor="ctr"/>
                </a:tc>
                <a:tc>
                  <a:txBody>
                    <a:bodyPr/>
                    <a:lstStyle/>
                    <a:p>
                      <a:pPr algn="ctr"/>
                      <a:r>
                        <a:rPr lang="en-GB" sz="900" dirty="0"/>
                        <a:t>8.17</a:t>
                      </a:r>
                    </a:p>
                  </a:txBody>
                  <a:tcPr marL="12723" marR="12723" marT="12723" marB="12723" anchor="ctr"/>
                </a:tc>
                <a:tc>
                  <a:txBody>
                    <a:bodyPr/>
                    <a:lstStyle/>
                    <a:p>
                      <a:pPr algn="ctr"/>
                      <a:r>
                        <a:rPr lang="en-GB" sz="900"/>
                        <a:t>10.73</a:t>
                      </a:r>
                    </a:p>
                  </a:txBody>
                  <a:tcPr marL="12723" marR="12723" marT="12723" marB="12723" anchor="ctr"/>
                </a:tc>
              </a:tr>
              <a:tr h="147589">
                <a:tc>
                  <a:txBody>
                    <a:bodyPr/>
                    <a:lstStyle/>
                    <a:p>
                      <a:pPr algn="ctr"/>
                      <a:r>
                        <a:rPr lang="en-GB" sz="900"/>
                        <a:t>Canada</a:t>
                      </a:r>
                    </a:p>
                  </a:txBody>
                  <a:tcPr marL="12723" marR="12723" marT="12723" marB="12723" anchor="ctr"/>
                </a:tc>
                <a:tc>
                  <a:txBody>
                    <a:bodyPr/>
                    <a:lstStyle/>
                    <a:p>
                      <a:pPr algn="ctr"/>
                      <a:r>
                        <a:rPr lang="en-GB" sz="900"/>
                        <a:t>7.59</a:t>
                      </a:r>
                    </a:p>
                  </a:txBody>
                  <a:tcPr marL="12723" marR="12723" marT="12723" marB="12723" anchor="ctr"/>
                </a:tc>
                <a:tc>
                  <a:txBody>
                    <a:bodyPr/>
                    <a:lstStyle/>
                    <a:p>
                      <a:pPr algn="ctr"/>
                      <a:r>
                        <a:rPr lang="en-GB" sz="900"/>
                        <a:t>9.85</a:t>
                      </a:r>
                    </a:p>
                  </a:txBody>
                  <a:tcPr marL="12723" marR="12723" marT="12723" marB="12723" anchor="ctr"/>
                </a:tc>
              </a:tr>
              <a:tr h="147589">
                <a:tc>
                  <a:txBody>
                    <a:bodyPr/>
                    <a:lstStyle/>
                    <a:p>
                      <a:pPr algn="ctr"/>
                      <a:r>
                        <a:rPr lang="en-GB" sz="900"/>
                        <a:t>USA</a:t>
                      </a:r>
                    </a:p>
                  </a:txBody>
                  <a:tcPr marL="12723" marR="12723" marT="12723" marB="12723" anchor="ctr"/>
                </a:tc>
                <a:tc>
                  <a:txBody>
                    <a:bodyPr/>
                    <a:lstStyle/>
                    <a:p>
                      <a:pPr algn="ctr"/>
                      <a:r>
                        <a:rPr lang="en-GB" sz="900"/>
                        <a:t>7.10</a:t>
                      </a:r>
                    </a:p>
                  </a:txBody>
                  <a:tcPr marL="12723" marR="12723" marT="12723" marB="12723" anchor="ctr"/>
                </a:tc>
                <a:tc>
                  <a:txBody>
                    <a:bodyPr/>
                    <a:lstStyle/>
                    <a:p>
                      <a:pPr algn="ctr"/>
                      <a:r>
                        <a:rPr lang="en-GB" sz="900"/>
                        <a:t>7.10</a:t>
                      </a:r>
                    </a:p>
                  </a:txBody>
                  <a:tcPr marL="12723" marR="12723" marT="12723" marB="12723" anchor="ctr"/>
                </a:tc>
              </a:tr>
              <a:tr h="147589">
                <a:tc>
                  <a:txBody>
                    <a:bodyPr/>
                    <a:lstStyle/>
                    <a:p>
                      <a:pPr algn="ctr"/>
                      <a:r>
                        <a:rPr lang="en-GB" sz="900"/>
                        <a:t>Austria</a:t>
                      </a:r>
                    </a:p>
                  </a:txBody>
                  <a:tcPr marL="12723" marR="12723" marT="12723" marB="12723" anchor="ctr"/>
                </a:tc>
                <a:tc>
                  <a:txBody>
                    <a:bodyPr/>
                    <a:lstStyle/>
                    <a:p>
                      <a:pPr algn="ctr"/>
                      <a:r>
                        <a:rPr lang="en-GB" sz="900"/>
                        <a:t>6.50</a:t>
                      </a:r>
                    </a:p>
                  </a:txBody>
                  <a:tcPr marL="12723" marR="12723" marT="12723" marB="12723" anchor="ctr"/>
                </a:tc>
                <a:tc>
                  <a:txBody>
                    <a:bodyPr/>
                    <a:lstStyle/>
                    <a:p>
                      <a:pPr algn="ctr"/>
                      <a:r>
                        <a:rPr lang="en-GB" sz="900"/>
                        <a:t>7.23</a:t>
                      </a:r>
                    </a:p>
                  </a:txBody>
                  <a:tcPr marL="12723" marR="12723" marT="12723" marB="12723" anchor="ctr"/>
                </a:tc>
              </a:tr>
              <a:tr h="147589">
                <a:tc>
                  <a:txBody>
                    <a:bodyPr/>
                    <a:lstStyle/>
                    <a:p>
                      <a:pPr algn="ctr"/>
                      <a:r>
                        <a:rPr lang="en-GB" sz="900"/>
                        <a:t>Japan</a:t>
                      </a:r>
                    </a:p>
                  </a:txBody>
                  <a:tcPr marL="12723" marR="12723" marT="12723" marB="12723" anchor="ctr"/>
                </a:tc>
                <a:tc>
                  <a:txBody>
                    <a:bodyPr/>
                    <a:lstStyle/>
                    <a:p>
                      <a:pPr algn="ctr"/>
                      <a:r>
                        <a:rPr lang="en-GB" sz="900"/>
                        <a:t>6.29</a:t>
                      </a:r>
                    </a:p>
                  </a:txBody>
                  <a:tcPr marL="12723" marR="12723" marT="12723" marB="12723" anchor="ctr"/>
                </a:tc>
                <a:tc>
                  <a:txBody>
                    <a:bodyPr/>
                    <a:lstStyle/>
                    <a:p>
                      <a:pPr algn="ctr"/>
                      <a:r>
                        <a:rPr lang="en-GB" sz="900"/>
                        <a:t>9.24</a:t>
                      </a:r>
                    </a:p>
                  </a:txBody>
                  <a:tcPr marL="12723" marR="12723" marT="12723" marB="12723" anchor="ctr"/>
                </a:tc>
              </a:tr>
              <a:tr h="147589">
                <a:tc>
                  <a:txBody>
                    <a:bodyPr/>
                    <a:lstStyle/>
                    <a:p>
                      <a:pPr algn="ctr"/>
                      <a:r>
                        <a:rPr lang="en-GB" sz="900"/>
                        <a:t>Slovenia</a:t>
                      </a:r>
                    </a:p>
                  </a:txBody>
                  <a:tcPr marL="12723" marR="12723" marT="12723" marB="12723" anchor="ctr"/>
                </a:tc>
                <a:tc>
                  <a:txBody>
                    <a:bodyPr/>
                    <a:lstStyle/>
                    <a:p>
                      <a:pPr algn="ctr"/>
                      <a:r>
                        <a:rPr lang="en-GB" sz="900"/>
                        <a:t>6.12</a:t>
                      </a:r>
                    </a:p>
                  </a:txBody>
                  <a:tcPr marL="12723" marR="12723" marT="12723" marB="12723" anchor="ctr"/>
                </a:tc>
                <a:tc>
                  <a:txBody>
                    <a:bodyPr/>
                    <a:lstStyle/>
                    <a:p>
                      <a:pPr algn="ctr"/>
                      <a:r>
                        <a:rPr lang="en-GB" sz="900"/>
                        <a:t>5.50</a:t>
                      </a:r>
                    </a:p>
                  </a:txBody>
                  <a:tcPr marL="12723" marR="12723" marT="12723" marB="12723" anchor="ctr"/>
                </a:tc>
              </a:tr>
              <a:tr h="147589">
                <a:tc>
                  <a:txBody>
                    <a:bodyPr/>
                    <a:lstStyle/>
                    <a:p>
                      <a:pPr algn="ctr"/>
                      <a:r>
                        <a:rPr lang="en-GB" sz="900"/>
                        <a:t>Israel</a:t>
                      </a:r>
                    </a:p>
                  </a:txBody>
                  <a:tcPr marL="12723" marR="12723" marT="12723" marB="12723" anchor="ctr"/>
                </a:tc>
                <a:tc>
                  <a:txBody>
                    <a:bodyPr/>
                    <a:lstStyle/>
                    <a:p>
                      <a:pPr algn="ctr"/>
                      <a:r>
                        <a:rPr lang="en-GB" sz="900"/>
                        <a:t>4.88</a:t>
                      </a:r>
                    </a:p>
                  </a:txBody>
                  <a:tcPr marL="12723" marR="12723" marT="12723" marB="12723" anchor="ctr"/>
                </a:tc>
                <a:tc>
                  <a:txBody>
                    <a:bodyPr/>
                    <a:lstStyle/>
                    <a:p>
                      <a:pPr algn="ctr"/>
                      <a:r>
                        <a:rPr lang="en-GB" sz="900" dirty="0"/>
                        <a:t>5.69</a:t>
                      </a:r>
                    </a:p>
                  </a:txBody>
                  <a:tcPr marL="12723" marR="12723" marT="12723" marB="12723" anchor="ctr"/>
                </a:tc>
              </a:tr>
              <a:tr h="147589">
                <a:tc>
                  <a:txBody>
                    <a:bodyPr/>
                    <a:lstStyle/>
                    <a:p>
                      <a:pPr algn="ctr"/>
                      <a:r>
                        <a:rPr lang="en-GB" sz="900"/>
                        <a:t>South Korea</a:t>
                      </a:r>
                    </a:p>
                  </a:txBody>
                  <a:tcPr marL="12723" marR="12723" marT="12723" marB="12723" anchor="ctr"/>
                </a:tc>
                <a:tc>
                  <a:txBody>
                    <a:bodyPr/>
                    <a:lstStyle/>
                    <a:p>
                      <a:pPr algn="ctr"/>
                      <a:r>
                        <a:rPr lang="en-GB" sz="900"/>
                        <a:t>4.86</a:t>
                      </a:r>
                    </a:p>
                  </a:txBody>
                  <a:tcPr marL="12723" marR="12723" marT="12723" marB="12723" anchor="ctr"/>
                </a:tc>
                <a:tc>
                  <a:txBody>
                    <a:bodyPr/>
                    <a:lstStyle/>
                    <a:p>
                      <a:pPr algn="ctr"/>
                      <a:r>
                        <a:rPr lang="en-GB" sz="900"/>
                        <a:t>3.98</a:t>
                      </a:r>
                    </a:p>
                  </a:txBody>
                  <a:tcPr marL="12723" marR="12723" marT="12723" marB="12723" anchor="ctr"/>
                </a:tc>
              </a:tr>
              <a:tr h="147589">
                <a:tc>
                  <a:txBody>
                    <a:bodyPr/>
                    <a:lstStyle/>
                    <a:p>
                      <a:pPr algn="ctr"/>
                      <a:r>
                        <a:rPr lang="en-GB" sz="900"/>
                        <a:t>Spain</a:t>
                      </a:r>
                    </a:p>
                  </a:txBody>
                  <a:tcPr marL="12723" marR="12723" marT="12723" marB="12723" anchor="ctr"/>
                </a:tc>
                <a:tc>
                  <a:txBody>
                    <a:bodyPr/>
                    <a:lstStyle/>
                    <a:p>
                      <a:pPr algn="ctr"/>
                      <a:r>
                        <a:rPr lang="en-GB" sz="900"/>
                        <a:t>4.55</a:t>
                      </a:r>
                    </a:p>
                  </a:txBody>
                  <a:tcPr marL="12723" marR="12723" marT="12723" marB="12723" anchor="ctr"/>
                </a:tc>
                <a:tc>
                  <a:txBody>
                    <a:bodyPr/>
                    <a:lstStyle/>
                    <a:p>
                      <a:pPr algn="ctr"/>
                      <a:r>
                        <a:rPr lang="en-GB" sz="900"/>
                        <a:t>4.63</a:t>
                      </a:r>
                    </a:p>
                  </a:txBody>
                  <a:tcPr marL="12723" marR="12723" marT="12723" marB="12723" anchor="ctr"/>
                </a:tc>
              </a:tr>
              <a:tr h="147589">
                <a:tc>
                  <a:txBody>
                    <a:bodyPr/>
                    <a:lstStyle/>
                    <a:p>
                      <a:pPr algn="ctr"/>
                      <a:r>
                        <a:rPr lang="en-GB" sz="900"/>
                        <a:t>Greece</a:t>
                      </a:r>
                    </a:p>
                  </a:txBody>
                  <a:tcPr marL="12723" marR="12723" marT="12723" marB="12723" anchor="ctr"/>
                </a:tc>
                <a:tc>
                  <a:txBody>
                    <a:bodyPr/>
                    <a:lstStyle/>
                    <a:p>
                      <a:pPr algn="ctr"/>
                      <a:r>
                        <a:rPr lang="en-GB" sz="900"/>
                        <a:t>4.28</a:t>
                      </a:r>
                    </a:p>
                  </a:txBody>
                  <a:tcPr marL="12723" marR="12723" marT="12723" marB="12723" anchor="ctr"/>
                </a:tc>
                <a:tc>
                  <a:txBody>
                    <a:bodyPr/>
                    <a:lstStyle/>
                    <a:p>
                      <a:pPr algn="ctr"/>
                      <a:r>
                        <a:rPr lang="en-GB" sz="900"/>
                        <a:t>4.28</a:t>
                      </a:r>
                    </a:p>
                  </a:txBody>
                  <a:tcPr marL="12723" marR="12723" marT="12723" marB="12723" anchor="ctr"/>
                </a:tc>
              </a:tr>
              <a:tr h="147589">
                <a:tc>
                  <a:txBody>
                    <a:bodyPr/>
                    <a:lstStyle/>
                    <a:p>
                      <a:pPr algn="ctr"/>
                      <a:r>
                        <a:rPr lang="en-GB" sz="900"/>
                        <a:t>Poland</a:t>
                      </a:r>
                    </a:p>
                  </a:txBody>
                  <a:tcPr marL="12723" marR="12723" marT="12723" marB="12723" anchor="ctr"/>
                </a:tc>
                <a:tc>
                  <a:txBody>
                    <a:bodyPr/>
                    <a:lstStyle/>
                    <a:p>
                      <a:pPr algn="ctr"/>
                      <a:r>
                        <a:rPr lang="en-GB" sz="900"/>
                        <a:t>4.19</a:t>
                      </a:r>
                    </a:p>
                  </a:txBody>
                  <a:tcPr marL="12723" marR="12723" marT="12723" marB="12723" anchor="ctr"/>
                </a:tc>
                <a:tc>
                  <a:txBody>
                    <a:bodyPr/>
                    <a:lstStyle/>
                    <a:p>
                      <a:pPr algn="ctr"/>
                      <a:r>
                        <a:rPr lang="en-GB" sz="900"/>
                        <a:t>2.56</a:t>
                      </a:r>
                    </a:p>
                  </a:txBody>
                  <a:tcPr marL="12723" marR="12723" marT="12723" marB="12723" anchor="ctr"/>
                </a:tc>
              </a:tr>
              <a:tr h="147589">
                <a:tc>
                  <a:txBody>
                    <a:bodyPr/>
                    <a:lstStyle/>
                    <a:p>
                      <a:pPr algn="ctr"/>
                      <a:r>
                        <a:rPr lang="en-GB" sz="900"/>
                        <a:t>Turkey</a:t>
                      </a:r>
                    </a:p>
                  </a:txBody>
                  <a:tcPr marL="12723" marR="12723" marT="12723" marB="12723" anchor="ctr"/>
                </a:tc>
                <a:tc>
                  <a:txBody>
                    <a:bodyPr/>
                    <a:lstStyle/>
                    <a:p>
                      <a:pPr algn="ctr"/>
                      <a:r>
                        <a:rPr lang="en-GB" sz="900"/>
                        <a:t>3.95</a:t>
                      </a:r>
                    </a:p>
                  </a:txBody>
                  <a:tcPr marL="12723" marR="12723" marT="12723" marB="12723" anchor="ctr"/>
                </a:tc>
                <a:tc>
                  <a:txBody>
                    <a:bodyPr/>
                    <a:lstStyle/>
                    <a:p>
                      <a:pPr algn="ctr"/>
                      <a:r>
                        <a:rPr lang="en-GB" sz="900"/>
                        <a:t>2.69</a:t>
                      </a:r>
                    </a:p>
                  </a:txBody>
                  <a:tcPr marL="12723" marR="12723" marT="12723" marB="12723" anchor="ctr"/>
                </a:tc>
              </a:tr>
              <a:tr h="147589">
                <a:tc>
                  <a:txBody>
                    <a:bodyPr/>
                    <a:lstStyle/>
                    <a:p>
                      <a:pPr algn="ctr"/>
                      <a:r>
                        <a:rPr lang="en-GB" sz="900"/>
                        <a:t>Portugal</a:t>
                      </a:r>
                    </a:p>
                  </a:txBody>
                  <a:tcPr marL="12723" marR="12723" marT="12723" marB="12723" anchor="ctr"/>
                </a:tc>
                <a:tc>
                  <a:txBody>
                    <a:bodyPr/>
                    <a:lstStyle/>
                    <a:p>
                      <a:pPr algn="ctr"/>
                      <a:r>
                        <a:rPr lang="en-GB" sz="900"/>
                        <a:t>3.83</a:t>
                      </a:r>
                    </a:p>
                  </a:txBody>
                  <a:tcPr marL="12723" marR="12723" marT="12723" marB="12723" anchor="ctr"/>
                </a:tc>
                <a:tc>
                  <a:txBody>
                    <a:bodyPr/>
                    <a:lstStyle/>
                    <a:p>
                      <a:pPr algn="ctr"/>
                      <a:r>
                        <a:rPr lang="en-GB" sz="900"/>
                        <a:t>3.49</a:t>
                      </a:r>
                    </a:p>
                  </a:txBody>
                  <a:tcPr marL="12723" marR="12723" marT="12723" marB="12723" anchor="ctr"/>
                </a:tc>
              </a:tr>
              <a:tr h="147589">
                <a:tc>
                  <a:txBody>
                    <a:bodyPr/>
                    <a:lstStyle/>
                    <a:p>
                      <a:pPr algn="ctr"/>
                      <a:r>
                        <a:rPr lang="en-GB" sz="900"/>
                        <a:t>Hungary</a:t>
                      </a:r>
                    </a:p>
                  </a:txBody>
                  <a:tcPr marL="12723" marR="12723" marT="12723" marB="12723" anchor="ctr"/>
                </a:tc>
                <a:tc>
                  <a:txBody>
                    <a:bodyPr/>
                    <a:lstStyle/>
                    <a:p>
                      <a:pPr algn="ctr"/>
                      <a:r>
                        <a:rPr lang="en-GB" sz="900"/>
                        <a:t>3.47</a:t>
                      </a:r>
                    </a:p>
                  </a:txBody>
                  <a:tcPr marL="12723" marR="12723" marT="12723" marB="12723" anchor="ctr"/>
                </a:tc>
                <a:tc>
                  <a:txBody>
                    <a:bodyPr/>
                    <a:lstStyle/>
                    <a:p>
                      <a:pPr algn="ctr"/>
                      <a:r>
                        <a:rPr lang="en-GB" sz="900"/>
                        <a:t>2.42</a:t>
                      </a:r>
                    </a:p>
                  </a:txBody>
                  <a:tcPr marL="12723" marR="12723" marT="12723" marB="12723" anchor="ctr"/>
                </a:tc>
              </a:tr>
              <a:tr h="147589">
                <a:tc>
                  <a:txBody>
                    <a:bodyPr/>
                    <a:lstStyle/>
                    <a:p>
                      <a:pPr algn="ctr"/>
                      <a:r>
                        <a:rPr lang="en-GB" sz="900" dirty="0" smtClean="0"/>
                        <a:t>Slovak</a:t>
                      </a:r>
                      <a:endParaRPr lang="en-GB" sz="900" dirty="0"/>
                    </a:p>
                  </a:txBody>
                  <a:tcPr marL="12723" marR="12723" marT="12723" marB="12723" anchor="ctr"/>
                </a:tc>
                <a:tc>
                  <a:txBody>
                    <a:bodyPr/>
                    <a:lstStyle/>
                    <a:p>
                      <a:pPr algn="ctr"/>
                      <a:r>
                        <a:rPr lang="en-GB" sz="900"/>
                        <a:t>3.19</a:t>
                      </a:r>
                    </a:p>
                  </a:txBody>
                  <a:tcPr marL="12723" marR="12723" marT="12723" marB="12723" anchor="ctr"/>
                </a:tc>
                <a:tc>
                  <a:txBody>
                    <a:bodyPr/>
                    <a:lstStyle/>
                    <a:p>
                      <a:pPr algn="ctr"/>
                      <a:r>
                        <a:rPr lang="en-GB" sz="900"/>
                        <a:t>2.38</a:t>
                      </a:r>
                    </a:p>
                  </a:txBody>
                  <a:tcPr marL="12723" marR="12723" marT="12723" marB="12723" anchor="ctr"/>
                </a:tc>
              </a:tr>
              <a:tr h="147589">
                <a:tc>
                  <a:txBody>
                    <a:bodyPr/>
                    <a:lstStyle/>
                    <a:p>
                      <a:pPr algn="ctr"/>
                      <a:r>
                        <a:rPr lang="en-GB" sz="900" dirty="0" smtClean="0"/>
                        <a:t>Czech Republic</a:t>
                      </a:r>
                      <a:endParaRPr lang="en-GB" sz="900" dirty="0"/>
                    </a:p>
                  </a:txBody>
                  <a:tcPr marL="12723" marR="12723" marT="12723" marB="12723" anchor="ctr"/>
                </a:tc>
                <a:tc>
                  <a:txBody>
                    <a:bodyPr/>
                    <a:lstStyle/>
                    <a:p>
                      <a:pPr algn="ctr"/>
                      <a:r>
                        <a:rPr lang="en-GB" sz="900"/>
                        <a:t>3.04</a:t>
                      </a:r>
                    </a:p>
                  </a:txBody>
                  <a:tcPr marL="12723" marR="12723" marT="12723" marB="12723" anchor="ctr"/>
                </a:tc>
                <a:tc>
                  <a:txBody>
                    <a:bodyPr/>
                    <a:lstStyle/>
                    <a:p>
                      <a:pPr algn="ctr"/>
                      <a:r>
                        <a:rPr lang="en-GB" sz="900"/>
                        <a:t>2.15</a:t>
                      </a:r>
                    </a:p>
                  </a:txBody>
                  <a:tcPr marL="12723" marR="12723" marT="12723" marB="12723" anchor="ctr"/>
                </a:tc>
              </a:tr>
              <a:tr h="147589">
                <a:tc>
                  <a:txBody>
                    <a:bodyPr/>
                    <a:lstStyle/>
                    <a:p>
                      <a:pPr algn="ctr"/>
                      <a:r>
                        <a:rPr lang="en-GB" sz="900"/>
                        <a:t>Chile</a:t>
                      </a:r>
                    </a:p>
                  </a:txBody>
                  <a:tcPr marL="12723" marR="12723" marT="12723" marB="12723" anchor="ctr"/>
                </a:tc>
                <a:tc>
                  <a:txBody>
                    <a:bodyPr/>
                    <a:lstStyle/>
                    <a:p>
                      <a:pPr algn="ctr"/>
                      <a:r>
                        <a:rPr lang="en-GB" sz="900"/>
                        <a:t>2.80</a:t>
                      </a:r>
                    </a:p>
                  </a:txBody>
                  <a:tcPr marL="12723" marR="12723" marT="12723" marB="12723" anchor="ctr"/>
                </a:tc>
                <a:tc>
                  <a:txBody>
                    <a:bodyPr/>
                    <a:lstStyle/>
                    <a:p>
                      <a:pPr algn="ctr"/>
                      <a:r>
                        <a:rPr lang="en-GB" sz="900"/>
                        <a:t>2.15</a:t>
                      </a:r>
                    </a:p>
                  </a:txBody>
                  <a:tcPr marL="12723" marR="12723" marT="12723" marB="12723" anchor="ctr"/>
                </a:tc>
              </a:tr>
              <a:tr h="147589">
                <a:tc>
                  <a:txBody>
                    <a:bodyPr/>
                    <a:lstStyle/>
                    <a:p>
                      <a:pPr algn="ctr"/>
                      <a:r>
                        <a:rPr lang="en-GB" sz="900"/>
                        <a:t>Estonia</a:t>
                      </a:r>
                    </a:p>
                  </a:txBody>
                  <a:tcPr marL="12723" marR="12723" marT="12723" marB="12723" anchor="ctr"/>
                </a:tc>
                <a:tc>
                  <a:txBody>
                    <a:bodyPr/>
                    <a:lstStyle/>
                    <a:p>
                      <a:pPr algn="ctr"/>
                      <a:r>
                        <a:rPr lang="en-GB" sz="900"/>
                        <a:t>2.53</a:t>
                      </a:r>
                    </a:p>
                  </a:txBody>
                  <a:tcPr marL="12723" marR="12723" marT="12723" marB="12723" anchor="ctr"/>
                </a:tc>
                <a:tc>
                  <a:txBody>
                    <a:bodyPr/>
                    <a:lstStyle/>
                    <a:p>
                      <a:pPr algn="ctr"/>
                      <a:r>
                        <a:rPr lang="en-GB" sz="900" dirty="0"/>
                        <a:t>2.06</a:t>
                      </a:r>
                    </a:p>
                  </a:txBody>
                  <a:tcPr marL="12723" marR="12723" marT="12723" marB="12723" anchor="ctr"/>
                </a:tc>
              </a:tr>
              <a:tr h="147589">
                <a:tc>
                  <a:txBody>
                    <a:bodyPr/>
                    <a:lstStyle/>
                    <a:p>
                      <a:pPr algn="ctr"/>
                      <a:r>
                        <a:rPr lang="en-GB" sz="900"/>
                        <a:t>Mexico</a:t>
                      </a:r>
                    </a:p>
                  </a:txBody>
                  <a:tcPr marL="12723" marR="12723" marT="12723" marB="12723" anchor="ctr"/>
                </a:tc>
                <a:tc>
                  <a:txBody>
                    <a:bodyPr/>
                    <a:lstStyle/>
                    <a:p>
                      <a:pPr algn="ctr"/>
                      <a:r>
                        <a:rPr lang="en-GB" sz="900"/>
                        <a:t>0.80</a:t>
                      </a:r>
                    </a:p>
                  </a:txBody>
                  <a:tcPr marL="12723" marR="12723" marT="12723" marB="12723" anchor="ctr"/>
                </a:tc>
                <a:tc>
                  <a:txBody>
                    <a:bodyPr/>
                    <a:lstStyle/>
                    <a:p>
                      <a:pPr algn="ctr"/>
                      <a:r>
                        <a:rPr lang="en-GB" sz="900" dirty="0"/>
                        <a:t>0.55</a:t>
                      </a:r>
                    </a:p>
                  </a:txBody>
                  <a:tcPr marL="12723" marR="12723" marT="12723" marB="12723" anchor="ctr"/>
                </a:tc>
              </a:tr>
            </a:tbl>
          </a:graphicData>
        </a:graphic>
      </p:graphicFrame>
    </p:spTree>
    <p:extLst>
      <p:ext uri="{BB962C8B-B14F-4D97-AF65-F5344CB8AC3E}">
        <p14:creationId xmlns:p14="http://schemas.microsoft.com/office/powerpoint/2010/main" val="328439795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3600" dirty="0" smtClean="0"/>
              <a:t>4.4.4 – Locating In Different Countries</a:t>
            </a:r>
            <a:endParaRPr lang="en-GB" sz="36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889833675"/>
              </p:ext>
            </p:extLst>
          </p:nvPr>
        </p:nvGraphicFramePr>
        <p:xfrm>
          <a:off x="323527" y="1196752"/>
          <a:ext cx="8496945" cy="5395252"/>
        </p:xfrm>
        <a:graphic>
          <a:graphicData uri="http://schemas.openxmlformats.org/drawingml/2006/table">
            <a:tbl>
              <a:tblPr firstRow="1" bandRow="1">
                <a:tableStyleId>{2D5ABB26-0587-4C30-8999-92F81FD0307C}</a:tableStyleId>
              </a:tblPr>
              <a:tblGrid>
                <a:gridCol w="8496945"/>
              </a:tblGrid>
              <a:tr h="5395252">
                <a:tc>
                  <a:txBody>
                    <a:bodyPr/>
                    <a:lstStyle/>
                    <a:p>
                      <a:pPr marL="0" indent="0">
                        <a:buClr>
                          <a:srgbClr val="00B050"/>
                        </a:buClr>
                        <a:buFont typeface="Wingdings 3" panose="05040102010807070707" pitchFamily="18" charset="2"/>
                        <a:buNone/>
                      </a:pPr>
                      <a:r>
                        <a:rPr lang="en-US" sz="1600" b="1" i="0" baseline="0" dirty="0" smtClean="0">
                          <a:solidFill>
                            <a:schemeClr val="tx1"/>
                          </a:solidFill>
                          <a:latin typeface="Arial" panose="020B0604020202020204" pitchFamily="34" charset="0"/>
                          <a:cs typeface="Arial" panose="020B0604020202020204" pitchFamily="34" charset="0"/>
                        </a:rPr>
                        <a:t>Rents / Taxes considerations</a:t>
                      </a:r>
                    </a:p>
                    <a:p>
                      <a:pPr marL="284163" indent="-284163">
                        <a:buClr>
                          <a:srgbClr val="00B050"/>
                        </a:buClr>
                        <a:buFont typeface="Wingdings 3" panose="05040102010807070707" pitchFamily="18" charset="2"/>
                        <a:buChar char=""/>
                      </a:pPr>
                      <a:r>
                        <a:rPr lang="en-US" sz="1600" b="0" i="0" baseline="0" dirty="0" smtClean="0">
                          <a:solidFill>
                            <a:schemeClr val="tx1"/>
                          </a:solidFill>
                          <a:latin typeface="Arial" panose="020B0604020202020204" pitchFamily="34" charset="0"/>
                          <a:cs typeface="Arial" panose="020B0604020202020204" pitchFamily="34" charset="0"/>
                        </a:rPr>
                        <a:t>If other costs such as rent or taxes (on profits or personal incomes) keep increasing this might cause the business to relocate to countries where these rents or taxes are lower.</a:t>
                      </a:r>
                    </a:p>
                    <a:p>
                      <a:pPr marL="0" indent="0">
                        <a:buClr>
                          <a:srgbClr val="00B050"/>
                        </a:buClr>
                        <a:buFont typeface="Wingdings 3" panose="05040102010807070707" pitchFamily="18" charset="2"/>
                        <a:buNone/>
                      </a:pPr>
                      <a:r>
                        <a:rPr lang="en-US" sz="1600" b="1" i="0" baseline="0" dirty="0" smtClean="0">
                          <a:solidFill>
                            <a:schemeClr val="tx1"/>
                          </a:solidFill>
                          <a:latin typeface="Arial" panose="020B0604020202020204" pitchFamily="34" charset="0"/>
                          <a:cs typeface="Arial" panose="020B0604020202020204" pitchFamily="34" charset="0"/>
                        </a:rPr>
                        <a:t>Availability of government grants and other incentives</a:t>
                      </a:r>
                    </a:p>
                    <a:p>
                      <a:pPr marL="284163" indent="-284163">
                        <a:buClr>
                          <a:srgbClr val="00B050"/>
                        </a:buClr>
                        <a:buFont typeface="Wingdings 3" panose="05040102010807070707" pitchFamily="18" charset="2"/>
                        <a:buChar char=""/>
                      </a:pPr>
                      <a:r>
                        <a:rPr lang="en-US" sz="1600" b="0" i="0" baseline="0" dirty="0" smtClean="0">
                          <a:solidFill>
                            <a:schemeClr val="tx1"/>
                          </a:solidFill>
                          <a:latin typeface="Arial" panose="020B0604020202020204" pitchFamily="34" charset="0"/>
                          <a:cs typeface="Arial" panose="020B0604020202020204" pitchFamily="34" charset="0"/>
                        </a:rPr>
                        <a:t>Governments may want to encourage foreign businesses to locate in their country to bring in investment and job opportunities. They may be willing to give grants, lower taxes or other incentives to businesses to induce them to come to their country rather than go elsewhere. Governments do this because the businesses will provide jobs and possibly teach new skills and import their technology into the economy.</a:t>
                      </a:r>
                    </a:p>
                    <a:p>
                      <a:pPr marL="0" indent="0">
                        <a:buClr>
                          <a:srgbClr val="00B050"/>
                        </a:buClr>
                        <a:buFont typeface="Wingdings 3" panose="05040102010807070707" pitchFamily="18" charset="2"/>
                        <a:buNone/>
                      </a:pPr>
                      <a:r>
                        <a:rPr lang="en-US" sz="1600" b="1" i="0" baseline="0" dirty="0" smtClean="0">
                          <a:solidFill>
                            <a:schemeClr val="tx1"/>
                          </a:solidFill>
                          <a:latin typeface="Arial" panose="020B0604020202020204" pitchFamily="34" charset="0"/>
                          <a:cs typeface="Arial" panose="020B0604020202020204" pitchFamily="34" charset="0"/>
                        </a:rPr>
                        <a:t>Trade and tariff barriers</a:t>
                      </a:r>
                    </a:p>
                    <a:p>
                      <a:pPr marL="284163" indent="-284163">
                        <a:buClr>
                          <a:srgbClr val="00B050"/>
                        </a:buClr>
                        <a:buFont typeface="Wingdings 3" panose="05040102010807070707" pitchFamily="18" charset="2"/>
                        <a:buChar char=""/>
                      </a:pPr>
                      <a:r>
                        <a:rPr lang="en-US" sz="1600" b="0" i="0" baseline="0" dirty="0" smtClean="0">
                          <a:solidFill>
                            <a:schemeClr val="tx1"/>
                          </a:solidFill>
                          <a:latin typeface="Arial" panose="020B0604020202020204" pitchFamily="34" charset="0"/>
                          <a:cs typeface="Arial" panose="020B0604020202020204" pitchFamily="34" charset="0"/>
                        </a:rPr>
                        <a:t>If there are trade barriers, such as tariffs (tax on imported goods) or quotas (where a limit is placed on the quantity of imports of a particular good), then by locating in that country there will be no restrictions. E.g. the investment by Japanese car companies in Europe in order to get around the European Union’s strict quotas for the import of cars.</a:t>
                      </a: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250</a:t>
            </a:r>
            <a:endParaRPr lang="en-GB" sz="2000" b="1" dirty="0">
              <a:latin typeface="Arial" panose="020B0604020202020204" pitchFamily="34" charset="0"/>
              <a:cs typeface="Arial" panose="020B0604020202020204" pitchFamily="34" charset="0"/>
            </a:endParaRPr>
          </a:p>
        </p:txBody>
      </p:sp>
      <p:sp>
        <p:nvSpPr>
          <p:cNvPr id="2" name="AutoShape 6" descr="https://upload.wikimedia.org/wikipedia/commons/a/af/Rialto_Gondolier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8" descr="https://upload.wikimedia.org/wikipedia/commons/a/af/Rialto_Gondolier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https://connectorsgate.com/Papa-Johns/Menu/images/Offer_03_l.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3316" name="Picture 4" descr="http://image.slidesharecdn.com/tradebarriers-150407060819-conversion-gate01/95/trade-barriers-in-international-business-14-638.jpg?cb=142838721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717" b="7462"/>
          <a:stretch/>
        </p:blipFill>
        <p:spPr bwMode="auto">
          <a:xfrm>
            <a:off x="323529" y="4797152"/>
            <a:ext cx="2232248" cy="16561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a:srcRect l="17901" t="40156" r="30630" b="35235"/>
          <a:stretch/>
        </p:blipFill>
        <p:spPr>
          <a:xfrm>
            <a:off x="2699792" y="4797152"/>
            <a:ext cx="6120680" cy="1728192"/>
          </a:xfrm>
          <a:prstGeom prst="rect">
            <a:avLst/>
          </a:prstGeom>
        </p:spPr>
      </p:pic>
    </p:spTree>
    <p:extLst>
      <p:ext uri="{BB962C8B-B14F-4D97-AF65-F5344CB8AC3E}">
        <p14:creationId xmlns:p14="http://schemas.microsoft.com/office/powerpoint/2010/main" val="29930250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28793" cy="554344"/>
          </a:xfrm>
        </p:spPr>
        <p:txBody>
          <a:bodyPr>
            <a:noAutofit/>
          </a:bodyPr>
          <a:lstStyle/>
          <a:p>
            <a:r>
              <a:rPr lang="en-GB" sz="2400" dirty="0" smtClean="0"/>
              <a:t>4.4.4 – Revision Summary – Overseas Location Factors</a:t>
            </a:r>
            <a:endParaRPr lang="en-GB" sz="2400" b="1" dirty="0" smtClean="0"/>
          </a:p>
        </p:txBody>
      </p:sp>
      <p:sp>
        <p:nvSpPr>
          <p:cNvPr id="10" name="Round Same Side Corner Rectangle 9">
            <a:hlinkClick r:id="" action="ppaction://noaction"/>
          </p:cNvPr>
          <p:cNvSpPr/>
          <p:nvPr/>
        </p:nvSpPr>
        <p:spPr>
          <a:xfrm>
            <a:off x="6876256" y="695546"/>
            <a:ext cx="765632"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251</a:t>
            </a:r>
            <a:endParaRPr lang="en-GB" sz="2000" b="1" dirty="0">
              <a:latin typeface="Arial" panose="020B0604020202020204" pitchFamily="34" charset="0"/>
              <a:cs typeface="Arial" panose="020B0604020202020204" pitchFamily="34" charset="0"/>
            </a:endParaRPr>
          </a:p>
        </p:txBody>
      </p:sp>
      <p:sp>
        <p:nvSpPr>
          <p:cNvPr id="2" name="AutoShape 4" descr="http://sse.com/media/127545/mapforcomponent.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6" descr="http://sse.com/media/127545/mapforcomponent.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7" name="Group 16"/>
          <p:cNvGrpSpPr/>
          <p:nvPr/>
        </p:nvGrpSpPr>
        <p:grpSpPr>
          <a:xfrm>
            <a:off x="3563889" y="4653135"/>
            <a:ext cx="2520280" cy="1619846"/>
            <a:chOff x="2631297" y="4439191"/>
            <a:chExt cx="3607463" cy="2318588"/>
          </a:xfrm>
        </p:grpSpPr>
        <p:sp>
          <p:nvSpPr>
            <p:cNvPr id="18" name="Rounded Rectangle 17"/>
            <p:cNvSpPr/>
            <p:nvPr/>
          </p:nvSpPr>
          <p:spPr>
            <a:xfrm>
              <a:off x="2631297" y="5696788"/>
              <a:ext cx="3607463" cy="10609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Government grants and other incentives</a:t>
              </a:r>
              <a:endParaRPr lang="en-US" dirty="0">
                <a:latin typeface="Calibri" panose="020F0502020204030204" pitchFamily="34" charset="0"/>
              </a:endParaRPr>
            </a:p>
          </p:txBody>
        </p:sp>
        <p:cxnSp>
          <p:nvCxnSpPr>
            <p:cNvPr id="19" name="Straight Arrow Connector 18"/>
            <p:cNvCxnSpPr>
              <a:stCxn id="28" idx="2"/>
              <a:endCxn id="18" idx="0"/>
            </p:cNvCxnSpPr>
            <p:nvPr/>
          </p:nvCxnSpPr>
          <p:spPr>
            <a:xfrm>
              <a:off x="4435027" y="4439191"/>
              <a:ext cx="1" cy="12575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Rounded Rectangle 27"/>
          <p:cNvSpPr/>
          <p:nvPr/>
        </p:nvSpPr>
        <p:spPr>
          <a:xfrm>
            <a:off x="3707904" y="3775888"/>
            <a:ext cx="2232248" cy="877247"/>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LOCATE IN A DIFFERENT COUNTRY</a:t>
            </a:r>
            <a:endParaRPr lang="en-US" b="1" dirty="0">
              <a:latin typeface="Calibri" panose="020F0502020204030204" pitchFamily="34" charset="0"/>
            </a:endParaRPr>
          </a:p>
        </p:txBody>
      </p:sp>
      <p:sp>
        <p:nvSpPr>
          <p:cNvPr id="30" name="TextBox 29"/>
          <p:cNvSpPr txBox="1"/>
          <p:nvPr/>
        </p:nvSpPr>
        <p:spPr>
          <a:xfrm>
            <a:off x="7804905" y="3845179"/>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34" name="Group 33"/>
          <p:cNvGrpSpPr/>
          <p:nvPr/>
        </p:nvGrpSpPr>
        <p:grpSpPr>
          <a:xfrm>
            <a:off x="3635898" y="2171236"/>
            <a:ext cx="2376262" cy="1604652"/>
            <a:chOff x="4321537" y="3329404"/>
            <a:chExt cx="2809865" cy="3571471"/>
          </a:xfrm>
        </p:grpSpPr>
        <p:sp>
          <p:nvSpPr>
            <p:cNvPr id="35" name="Rounded Rectangle 34"/>
            <p:cNvSpPr/>
            <p:nvPr/>
          </p:nvSpPr>
          <p:spPr>
            <a:xfrm>
              <a:off x="4321537" y="3329404"/>
              <a:ext cx="2809865" cy="143456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Cheaper / new sources of materials</a:t>
              </a:r>
              <a:endParaRPr lang="en-US" dirty="0">
                <a:latin typeface="Calibri" panose="020F0502020204030204" pitchFamily="34" charset="0"/>
              </a:endParaRPr>
            </a:p>
          </p:txBody>
        </p:sp>
        <p:cxnSp>
          <p:nvCxnSpPr>
            <p:cNvPr id="36" name="Straight Arrow Connector 35"/>
            <p:cNvCxnSpPr>
              <a:stCxn id="28" idx="0"/>
              <a:endCxn id="35" idx="2"/>
            </p:cNvCxnSpPr>
            <p:nvPr/>
          </p:nvCxnSpPr>
          <p:spPr>
            <a:xfrm flipV="1">
              <a:off x="5726468" y="4763971"/>
              <a:ext cx="1" cy="213690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604760" y="4214513"/>
            <a:ext cx="3103144" cy="1446736"/>
            <a:chOff x="4187398" y="5565084"/>
            <a:chExt cx="4441753" cy="1789624"/>
          </a:xfrm>
        </p:grpSpPr>
        <p:sp>
          <p:nvSpPr>
            <p:cNvPr id="51" name="Rounded Rectangle 50"/>
            <p:cNvSpPr/>
            <p:nvPr/>
          </p:nvSpPr>
          <p:spPr>
            <a:xfrm>
              <a:off x="4187398" y="6437783"/>
              <a:ext cx="3575775" cy="9169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Difficulties with Labour force and wage costs</a:t>
              </a:r>
              <a:endParaRPr lang="en-US" dirty="0">
                <a:latin typeface="Calibri" panose="020F0502020204030204" pitchFamily="34" charset="0"/>
              </a:endParaRPr>
            </a:p>
          </p:txBody>
        </p:sp>
        <p:cxnSp>
          <p:nvCxnSpPr>
            <p:cNvPr id="52" name="Straight Arrow Connector 51"/>
            <p:cNvCxnSpPr>
              <a:stCxn id="28" idx="1"/>
              <a:endCxn id="51" idx="0"/>
            </p:cNvCxnSpPr>
            <p:nvPr/>
          </p:nvCxnSpPr>
          <p:spPr>
            <a:xfrm flipH="1">
              <a:off x="5975286" y="5565084"/>
              <a:ext cx="2653865" cy="872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323528" y="1141874"/>
            <a:ext cx="8512497" cy="630942"/>
          </a:xfrm>
          <a:prstGeom prst="rect">
            <a:avLst/>
          </a:prstGeom>
          <a:solidFill>
            <a:schemeClr val="tx2">
              <a:lumMod val="40000"/>
              <a:lumOff val="60000"/>
            </a:schemeClr>
          </a:solidFill>
          <a:ln w="28575">
            <a:solidFill>
              <a:srgbClr val="C00000"/>
            </a:solidFill>
          </a:ln>
        </p:spPr>
        <p:txBody>
          <a:bodyPr wrap="square" rtlCol="0">
            <a:spAutoFit/>
          </a:bodyPr>
          <a:lstStyle/>
          <a:p>
            <a:r>
              <a:rPr lang="en-US" sz="1750" b="1" dirty="0" smtClean="0"/>
              <a:t>Tips For Success</a:t>
            </a:r>
            <a:r>
              <a:rPr lang="en-US" sz="1750" dirty="0" smtClean="0"/>
              <a:t> – Make sure you can choose which location factors are the most important for a particular business deciding which country to locate operations in.</a:t>
            </a:r>
            <a:endParaRPr lang="en-GB" sz="1750" dirty="0"/>
          </a:p>
        </p:txBody>
      </p:sp>
      <p:sp>
        <p:nvSpPr>
          <p:cNvPr id="73" name="Rounded Rectangle 72"/>
          <p:cNvSpPr/>
          <p:nvPr/>
        </p:nvSpPr>
        <p:spPr>
          <a:xfrm>
            <a:off x="612776" y="2564904"/>
            <a:ext cx="1644834" cy="64807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Markets Overseas</a:t>
            </a:r>
            <a:endParaRPr lang="en-US" dirty="0">
              <a:latin typeface="Calibri" panose="020F0502020204030204" pitchFamily="34" charset="0"/>
            </a:endParaRPr>
          </a:p>
        </p:txBody>
      </p:sp>
      <p:cxnSp>
        <p:nvCxnSpPr>
          <p:cNvPr id="74" name="Straight Arrow Connector 73"/>
          <p:cNvCxnSpPr>
            <a:stCxn id="28" idx="1"/>
            <a:endCxn id="73" idx="3"/>
          </p:cNvCxnSpPr>
          <p:nvPr/>
        </p:nvCxnSpPr>
        <p:spPr>
          <a:xfrm flipH="1" flipV="1">
            <a:off x="2257610" y="2888940"/>
            <a:ext cx="1450294" cy="132557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a:off x="6823343" y="2284944"/>
            <a:ext cx="1637089" cy="65494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Rents / taxes rising</a:t>
            </a:r>
            <a:endParaRPr lang="en-US" dirty="0">
              <a:latin typeface="Calibri" panose="020F0502020204030204" pitchFamily="34" charset="0"/>
            </a:endParaRPr>
          </a:p>
        </p:txBody>
      </p:sp>
      <p:cxnSp>
        <p:nvCxnSpPr>
          <p:cNvPr id="67" name="Straight Arrow Connector 66"/>
          <p:cNvCxnSpPr>
            <a:stCxn id="28" idx="3"/>
            <a:endCxn id="63" idx="2"/>
          </p:cNvCxnSpPr>
          <p:nvPr/>
        </p:nvCxnSpPr>
        <p:spPr>
          <a:xfrm flipV="1">
            <a:off x="5940152" y="2939891"/>
            <a:ext cx="1701736" cy="12746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Rounded Rectangle 71"/>
          <p:cNvSpPr/>
          <p:nvPr/>
        </p:nvSpPr>
        <p:spPr>
          <a:xfrm>
            <a:off x="6834066" y="4980766"/>
            <a:ext cx="1626366" cy="68048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Trade and tariff Barriers</a:t>
            </a:r>
            <a:endParaRPr lang="en-US" dirty="0">
              <a:latin typeface="Calibri" panose="020F0502020204030204" pitchFamily="34" charset="0"/>
            </a:endParaRPr>
          </a:p>
        </p:txBody>
      </p:sp>
      <p:cxnSp>
        <p:nvCxnSpPr>
          <p:cNvPr id="75" name="Straight Arrow Connector 74"/>
          <p:cNvCxnSpPr>
            <a:stCxn id="28" idx="3"/>
            <a:endCxn id="72" idx="0"/>
          </p:cNvCxnSpPr>
          <p:nvPr/>
        </p:nvCxnSpPr>
        <p:spPr>
          <a:xfrm>
            <a:off x="5940152" y="4214512"/>
            <a:ext cx="1707097" cy="7662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16183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30"/>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childTnLst>
              </p:cTn>
              <p:nextCondLst>
                <p:cond evt="onClick" delay="0">
                  <p:tgtEl>
                    <p:spTgt spid="30"/>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700" dirty="0" smtClean="0"/>
              <a:t>4.4.4 – Relocating in a Different Country</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889703550"/>
              </p:ext>
            </p:extLst>
          </p:nvPr>
        </p:nvGraphicFramePr>
        <p:xfrm>
          <a:off x="323527" y="1196752"/>
          <a:ext cx="8496945" cy="5395252"/>
        </p:xfrm>
        <a:graphic>
          <a:graphicData uri="http://schemas.openxmlformats.org/drawingml/2006/table">
            <a:tbl>
              <a:tblPr firstRow="1" bandRow="1">
                <a:tableStyleId>{2D5ABB26-0587-4C30-8999-92F81FD0307C}</a:tableStyleId>
              </a:tblPr>
              <a:tblGrid>
                <a:gridCol w="8496945"/>
              </a:tblGrid>
              <a:tr h="5395252">
                <a:tc>
                  <a:txBody>
                    <a:bodyPr/>
                    <a:lstStyle/>
                    <a:p>
                      <a:pPr marL="284163" indent="-284163">
                        <a:buClr>
                          <a:srgbClr val="00B050"/>
                        </a:buClr>
                        <a:buFont typeface="Wingdings 3" panose="05040102010807070707" pitchFamily="18" charset="2"/>
                        <a:buChar char=""/>
                      </a:pPr>
                      <a:r>
                        <a:rPr lang="en-US" sz="1200" b="0" i="0" dirty="0" smtClean="0">
                          <a:solidFill>
                            <a:schemeClr val="tx1"/>
                          </a:solidFill>
                          <a:latin typeface="Arial" panose="020B0604020202020204" pitchFamily="34" charset="0"/>
                          <a:cs typeface="Arial" panose="020B0604020202020204" pitchFamily="34" charset="0"/>
                        </a:rPr>
                        <a:t>FG Furniture Limited wants to expand. Presently it is located in a small</a:t>
                      </a:r>
                      <a:r>
                        <a:rPr lang="en-US" sz="1200" b="0" i="0" baseline="0" dirty="0" smtClean="0">
                          <a:solidFill>
                            <a:schemeClr val="tx1"/>
                          </a:solidFill>
                          <a:latin typeface="Arial" panose="020B0604020202020204" pitchFamily="34" charset="0"/>
                          <a:cs typeface="Arial" panose="020B0604020202020204" pitchFamily="34" charset="0"/>
                        </a:rPr>
                        <a:t> factory in the old part of the city. New markets are opening up abroad and FG has experienced a steady increase in its sales in the last 5 years. There is no room to build onto the existing factory and none of the adjacent factories are for sale. The business has been forced to look for another site if it wants to grow.</a:t>
                      </a:r>
                    </a:p>
                    <a:p>
                      <a:pPr marL="284163" indent="-284163">
                        <a:buClr>
                          <a:srgbClr val="00B050"/>
                        </a:buClr>
                        <a:buFont typeface="Wingdings 3" panose="05040102010807070707" pitchFamily="18" charset="2"/>
                        <a:buChar char=""/>
                      </a:pPr>
                      <a:r>
                        <a:rPr lang="en-US" sz="1200" b="0" i="0" baseline="0" dirty="0" smtClean="0">
                          <a:solidFill>
                            <a:schemeClr val="tx1"/>
                          </a:solidFill>
                          <a:latin typeface="Arial" panose="020B0604020202020204" pitchFamily="34" charset="0"/>
                          <a:cs typeface="Arial" panose="020B0604020202020204" pitchFamily="34" charset="0"/>
                        </a:rPr>
                        <a:t>Because more and more of its sales are exported, it is considering whether to build a factory abroad or whether to build a larger factory in its home country. The following information has been gathered about the two sites, one near FG’s existing factory and one abroad in the country where most of FG’s products are exported.</a:t>
                      </a:r>
                    </a:p>
                    <a:p>
                      <a:pPr marL="284163" indent="-284163">
                        <a:buClr>
                          <a:srgbClr val="00B050"/>
                        </a:buClr>
                        <a:buFont typeface="Wingdings 3" panose="05040102010807070707" pitchFamily="18" charset="2"/>
                        <a:buChar char=""/>
                      </a:pPr>
                      <a:endParaRPr lang="en-US" sz="18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endParaRPr lang="en-US" sz="1200" b="0" i="0" baseline="0" dirty="0" smtClean="0">
                        <a:solidFill>
                          <a:schemeClr val="tx1"/>
                        </a:solidFill>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endParaRPr lang="en-US" sz="1200" b="0" i="0" baseline="0" dirty="0" smtClean="0">
                        <a:solidFill>
                          <a:schemeClr val="tx1"/>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200" b="1" i="0" baseline="0" dirty="0" smtClean="0">
                          <a:solidFill>
                            <a:srgbClr val="FF0000"/>
                          </a:solidFill>
                          <a:latin typeface="Arial" panose="020B0604020202020204" pitchFamily="34" charset="0"/>
                          <a:cs typeface="Arial" panose="020B0604020202020204" pitchFamily="34" charset="0"/>
                        </a:rPr>
                        <a:t>Activity 20.4 – </a:t>
                      </a:r>
                      <a:endParaRPr lang="en-US" sz="1200" b="0" i="0" baseline="0" dirty="0" smtClean="0">
                        <a:solidFill>
                          <a:srgbClr val="FF0000"/>
                        </a:solidFill>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200" b="0" i="0" baseline="0" dirty="0" smtClean="0">
                          <a:solidFill>
                            <a:srgbClr val="FF0000"/>
                          </a:solidFill>
                          <a:latin typeface="Arial" panose="020B0604020202020204" pitchFamily="34" charset="0"/>
                          <a:cs typeface="Arial" panose="020B0604020202020204" pitchFamily="34" charset="0"/>
                        </a:rPr>
                        <a:t>Study the information provided and then write a report to the Board of Directors of FG Furniture Limited advising them of the advantages and disadvantages of each of the sites. Include a recommendation of which is the best site to choose. Remember to give reasons for your choice.</a:t>
                      </a: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251</a:t>
            </a:r>
            <a:endParaRPr lang="en-GB" sz="2000" b="1" dirty="0">
              <a:latin typeface="Arial" panose="020B0604020202020204" pitchFamily="34" charset="0"/>
              <a:cs typeface="Arial" panose="020B0604020202020204" pitchFamily="34" charset="0"/>
            </a:endParaRPr>
          </a:p>
        </p:txBody>
      </p:sp>
      <p:sp>
        <p:nvSpPr>
          <p:cNvPr id="2" name="AutoShape 6" descr="https://upload.wikimedia.org/wikipedia/commons/a/af/Rialto_Gondoliers.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8" descr="https://upload.wikimedia.org/wikipedia/commons/a/af/Rialto_Gondoliers.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2051423834"/>
              </p:ext>
            </p:extLst>
          </p:nvPr>
        </p:nvGraphicFramePr>
        <p:xfrm>
          <a:off x="368300" y="2564904"/>
          <a:ext cx="8452173" cy="3085030"/>
        </p:xfrm>
        <a:graphic>
          <a:graphicData uri="http://schemas.openxmlformats.org/drawingml/2006/table">
            <a:tbl>
              <a:tblPr firstRow="1" bandRow="1">
                <a:tableStyleId>{5C22544A-7EE6-4342-B048-85BDC9FD1C3A}</a:tableStyleId>
              </a:tblPr>
              <a:tblGrid>
                <a:gridCol w="1395388"/>
                <a:gridCol w="3816424"/>
                <a:gridCol w="3240361"/>
              </a:tblGrid>
              <a:tr h="262355">
                <a:tc>
                  <a:txBody>
                    <a:bodyPr/>
                    <a:lstStyle/>
                    <a:p>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Site A – on the outskirts of the city near to the existing factory in home country</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Site B –</a:t>
                      </a:r>
                      <a:r>
                        <a:rPr lang="en-US" sz="1050" baseline="0" dirty="0" smtClean="0">
                          <a:latin typeface="Calibri" panose="020F0502020204030204" pitchFamily="34" charset="0"/>
                        </a:rPr>
                        <a:t> In the main export market overseas.</a:t>
                      </a:r>
                      <a:endParaRPr lang="en-GB" sz="1050" dirty="0">
                        <a:latin typeface="Calibri" panose="020F0502020204030204" pitchFamily="34" charset="0"/>
                      </a:endParaRPr>
                    </a:p>
                  </a:txBody>
                  <a:tcPr/>
                </a:tc>
              </a:tr>
              <a:tr h="262355">
                <a:tc>
                  <a:txBody>
                    <a:bodyPr/>
                    <a:lstStyle/>
                    <a:p>
                      <a:r>
                        <a:rPr lang="en-US" sz="1050" b="1" dirty="0" smtClean="0">
                          <a:latin typeface="Calibri" panose="020F0502020204030204" pitchFamily="34" charset="0"/>
                        </a:rPr>
                        <a:t>Market</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Large local market</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Large export</a:t>
                      </a:r>
                      <a:r>
                        <a:rPr lang="en-US" sz="1050" baseline="0" dirty="0" smtClean="0">
                          <a:latin typeface="Calibri" panose="020F0502020204030204" pitchFamily="34" charset="0"/>
                        </a:rPr>
                        <a:t> market and growing</a:t>
                      </a:r>
                      <a:endParaRPr lang="en-GB" sz="1050" dirty="0">
                        <a:latin typeface="Calibri" panose="020F0502020204030204" pitchFamily="34" charset="0"/>
                      </a:endParaRPr>
                    </a:p>
                  </a:txBody>
                  <a:tcPr/>
                </a:tc>
              </a:tr>
              <a:tr h="171440">
                <a:tc>
                  <a:txBody>
                    <a:bodyPr/>
                    <a:lstStyle/>
                    <a:p>
                      <a:r>
                        <a:rPr lang="en-US" sz="1050" dirty="0" smtClean="0">
                          <a:latin typeface="Calibri" panose="020F0502020204030204" pitchFamily="34" charset="0"/>
                        </a:rPr>
                        <a:t>Communications</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Good communications – main roads connect to all parts of the country and the main port,</a:t>
                      </a:r>
                      <a:r>
                        <a:rPr lang="en-US" sz="1050" baseline="0" dirty="0" smtClean="0">
                          <a:latin typeface="Calibri" panose="020F0502020204030204" pitchFamily="34" charset="0"/>
                        </a:rPr>
                        <a:t> several miles away</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Good communications – main roads connect to all parts of the country and ports are very close to the site.</a:t>
                      </a:r>
                      <a:endParaRPr lang="en-GB" sz="1050" dirty="0">
                        <a:latin typeface="Calibri" panose="020F0502020204030204" pitchFamily="34" charset="0"/>
                      </a:endParaRPr>
                    </a:p>
                  </a:txBody>
                  <a:tcPr/>
                </a:tc>
              </a:tr>
              <a:tr h="262355">
                <a:tc>
                  <a:txBody>
                    <a:bodyPr/>
                    <a:lstStyle/>
                    <a:p>
                      <a:r>
                        <a:rPr lang="en-US" sz="1050" b="1" dirty="0" smtClean="0">
                          <a:latin typeface="Calibri" panose="020F0502020204030204" pitchFamily="34" charset="0"/>
                        </a:rPr>
                        <a:t>Raw materials / components</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Raw</a:t>
                      </a:r>
                      <a:r>
                        <a:rPr lang="en-US" sz="1050" baseline="0" dirty="0" smtClean="0">
                          <a:latin typeface="Calibri" panose="020F0502020204030204" pitchFamily="34" charset="0"/>
                        </a:rPr>
                        <a:t> materials and components are close to the site – easily available.</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Raw materials and</a:t>
                      </a:r>
                      <a:r>
                        <a:rPr lang="en-US" sz="1050" baseline="0" dirty="0" smtClean="0">
                          <a:latin typeface="Calibri" panose="020F0502020204030204" pitchFamily="34" charset="0"/>
                        </a:rPr>
                        <a:t> components are not close to the site, not easily available, some will need importing.</a:t>
                      </a:r>
                      <a:endParaRPr lang="en-GB" sz="1050" dirty="0">
                        <a:latin typeface="Calibri" panose="020F0502020204030204" pitchFamily="34" charset="0"/>
                      </a:endParaRPr>
                    </a:p>
                  </a:txBody>
                  <a:tcPr/>
                </a:tc>
              </a:tr>
              <a:tr h="262355">
                <a:tc>
                  <a:txBody>
                    <a:bodyPr/>
                    <a:lstStyle/>
                    <a:p>
                      <a:r>
                        <a:rPr lang="en-US" sz="1050" b="1" dirty="0" smtClean="0">
                          <a:latin typeface="Calibri" panose="020F0502020204030204" pitchFamily="34" charset="0"/>
                        </a:rPr>
                        <a:t>Wage Rates</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High</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Low – labour</a:t>
                      </a:r>
                      <a:r>
                        <a:rPr lang="en-US" sz="1050" baseline="0" dirty="0" smtClean="0">
                          <a:latin typeface="Calibri" panose="020F0502020204030204" pitchFamily="34" charset="0"/>
                        </a:rPr>
                        <a:t> is very cheap</a:t>
                      </a:r>
                      <a:endParaRPr lang="en-GB" sz="1050" dirty="0">
                        <a:latin typeface="Calibri" panose="020F0502020204030204" pitchFamily="34" charset="0"/>
                      </a:endParaRPr>
                    </a:p>
                  </a:txBody>
                  <a:tcPr/>
                </a:tc>
              </a:tr>
              <a:tr h="262355">
                <a:tc>
                  <a:txBody>
                    <a:bodyPr/>
                    <a:lstStyle/>
                    <a:p>
                      <a:r>
                        <a:rPr lang="en-US" sz="1050" b="1" dirty="0" smtClean="0">
                          <a:latin typeface="Calibri" panose="020F0502020204030204" pitchFamily="34" charset="0"/>
                        </a:rPr>
                        <a:t>Skilled Labour</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Skilled workers at the present site and close to the new site. Also</a:t>
                      </a:r>
                      <a:r>
                        <a:rPr lang="en-US" sz="1050" baseline="0" dirty="0" smtClean="0">
                          <a:latin typeface="Calibri" panose="020F0502020204030204" pitchFamily="34" charset="0"/>
                        </a:rPr>
                        <a:t> additional skilled workers are available in the area.</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Very few skilled</a:t>
                      </a:r>
                      <a:r>
                        <a:rPr lang="en-US" sz="1050" baseline="0" dirty="0" smtClean="0">
                          <a:latin typeface="Calibri" panose="020F0502020204030204" pitchFamily="34" charset="0"/>
                        </a:rPr>
                        <a:t> workers are available.</a:t>
                      </a:r>
                      <a:endParaRPr lang="en-GB" sz="1050" dirty="0">
                        <a:latin typeface="Calibri" panose="020F0502020204030204" pitchFamily="34" charset="0"/>
                      </a:endParaRPr>
                    </a:p>
                  </a:txBody>
                  <a:tcPr/>
                </a:tc>
              </a:tr>
              <a:tr h="226288">
                <a:tc>
                  <a:txBody>
                    <a:bodyPr/>
                    <a:lstStyle/>
                    <a:p>
                      <a:r>
                        <a:rPr lang="en-US" sz="1050" b="1" dirty="0" smtClean="0">
                          <a:latin typeface="Calibri" panose="020F0502020204030204" pitchFamily="34" charset="0"/>
                        </a:rPr>
                        <a:t>Unemployment</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Low</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High</a:t>
                      </a:r>
                      <a:endParaRPr lang="en-GB" sz="1050" dirty="0">
                        <a:latin typeface="Calibri" panose="020F0502020204030204" pitchFamily="34" charset="0"/>
                      </a:endParaRPr>
                    </a:p>
                  </a:txBody>
                  <a:tcPr/>
                </a:tc>
              </a:tr>
              <a:tr h="123165">
                <a:tc>
                  <a:txBody>
                    <a:bodyPr/>
                    <a:lstStyle/>
                    <a:p>
                      <a:r>
                        <a:rPr lang="en-US" sz="1050" b="1" dirty="0" smtClean="0">
                          <a:latin typeface="Calibri" panose="020F0502020204030204" pitchFamily="34" charset="0"/>
                        </a:rPr>
                        <a:t>Rents / land</a:t>
                      </a:r>
                      <a:r>
                        <a:rPr lang="en-US" sz="1050" b="1" baseline="0" dirty="0" smtClean="0">
                          <a:latin typeface="Calibri" panose="020F0502020204030204" pitchFamily="34" charset="0"/>
                        </a:rPr>
                        <a:t> taxes</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High</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Low</a:t>
                      </a:r>
                      <a:endParaRPr lang="en-GB" sz="1050" dirty="0">
                        <a:latin typeface="Calibri" panose="020F0502020204030204" pitchFamily="34" charset="0"/>
                      </a:endParaRPr>
                    </a:p>
                  </a:txBody>
                  <a:tcPr/>
                </a:tc>
              </a:tr>
              <a:tr h="356349">
                <a:tc>
                  <a:txBody>
                    <a:bodyPr/>
                    <a:lstStyle/>
                    <a:p>
                      <a:r>
                        <a:rPr lang="en-US" sz="1050" b="1" dirty="0" smtClean="0">
                          <a:latin typeface="Calibri" panose="020F0502020204030204" pitchFamily="34" charset="0"/>
                        </a:rPr>
                        <a:t>Government grants</a:t>
                      </a:r>
                      <a:endParaRPr lang="en-GB" sz="1050" b="1" dirty="0">
                        <a:latin typeface="Calibri" panose="020F0502020204030204" pitchFamily="34" charset="0"/>
                      </a:endParaRPr>
                    </a:p>
                  </a:txBody>
                  <a:tcPr/>
                </a:tc>
                <a:tc>
                  <a:txBody>
                    <a:bodyPr/>
                    <a:lstStyle/>
                    <a:p>
                      <a:r>
                        <a:rPr lang="en-US" sz="1050" dirty="0" smtClean="0">
                          <a:latin typeface="Calibri" panose="020F0502020204030204" pitchFamily="34" charset="0"/>
                        </a:rPr>
                        <a:t>No grants available</a:t>
                      </a:r>
                      <a:endParaRPr lang="en-GB" sz="1050" dirty="0">
                        <a:latin typeface="Calibri" panose="020F0502020204030204" pitchFamily="34" charset="0"/>
                      </a:endParaRPr>
                    </a:p>
                  </a:txBody>
                  <a:tcPr/>
                </a:tc>
                <a:tc>
                  <a:txBody>
                    <a:bodyPr/>
                    <a:lstStyle/>
                    <a:p>
                      <a:r>
                        <a:rPr lang="en-US" sz="1050" dirty="0" smtClean="0">
                          <a:latin typeface="Calibri" panose="020F0502020204030204" pitchFamily="34" charset="0"/>
                        </a:rPr>
                        <a:t>Grants paid towards capital investment when a new company is setting up in their country.</a:t>
                      </a:r>
                      <a:endParaRPr lang="en-GB" sz="1050" dirty="0">
                        <a:latin typeface="Calibri" panose="020F0502020204030204" pitchFamily="34" charset="0"/>
                      </a:endParaRPr>
                    </a:p>
                  </a:txBody>
                  <a:tcPr/>
                </a:tc>
              </a:tr>
            </a:tbl>
          </a:graphicData>
        </a:graphic>
      </p:graphicFrame>
      <p:sp>
        <p:nvSpPr>
          <p:cNvPr id="5" name="TextBox 4">
            <a:hlinkClick r:id="rId3" action="ppaction://hlinkfile"/>
          </p:cNvPr>
          <p:cNvSpPr txBox="1"/>
          <p:nvPr/>
        </p:nvSpPr>
        <p:spPr>
          <a:xfrm>
            <a:off x="8365723" y="4365104"/>
            <a:ext cx="432048" cy="707886"/>
          </a:xfrm>
          <a:prstGeom prst="rect">
            <a:avLst/>
          </a:prstGeom>
          <a:noFill/>
        </p:spPr>
        <p:txBody>
          <a:bodyPr wrap="square" rtlCol="0">
            <a:spAutoFit/>
          </a:bodyPr>
          <a:lstStyle/>
          <a:p>
            <a:r>
              <a:rPr lang="en-US" sz="40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11079583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2500" dirty="0" smtClean="0"/>
              <a:t>4.4.5 – The Role of Legal Controls on Location Decisions</a:t>
            </a:r>
            <a:endParaRPr lang="en-GB" sz="25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662881393"/>
              </p:ext>
            </p:extLst>
          </p:nvPr>
        </p:nvGraphicFramePr>
        <p:xfrm>
          <a:off x="323527" y="1196752"/>
          <a:ext cx="6549134" cy="5395252"/>
        </p:xfrm>
        <a:graphic>
          <a:graphicData uri="http://schemas.openxmlformats.org/drawingml/2006/table">
            <a:tbl>
              <a:tblPr firstRow="1" bandRow="1">
                <a:tableStyleId>{2D5ABB26-0587-4C30-8999-92F81FD0307C}</a:tableStyleId>
              </a:tblPr>
              <a:tblGrid>
                <a:gridCol w="6549134"/>
              </a:tblGrid>
              <a:tr h="5395252">
                <a:tc>
                  <a:txBody>
                    <a:bodyPr/>
                    <a:lstStyle/>
                    <a:p>
                      <a:pPr marL="284163" indent="-284163">
                        <a:buClr>
                          <a:srgbClr val="00B050"/>
                        </a:buClr>
                        <a:buFont typeface="Wingdings 3" panose="05040102010807070707" pitchFamily="18" charset="2"/>
                        <a:buChar char=""/>
                      </a:pPr>
                      <a:r>
                        <a:rPr lang="en-US" sz="1440" b="0" i="0" dirty="0" smtClean="0">
                          <a:solidFill>
                            <a:schemeClr val="tx1"/>
                          </a:solidFill>
                          <a:latin typeface="Arial" panose="020B0604020202020204" pitchFamily="34" charset="0"/>
                          <a:cs typeface="Arial" panose="020B0604020202020204" pitchFamily="34" charset="0"/>
                        </a:rPr>
                        <a:t>The decision by firms on where to locate their business can have a very important effect</a:t>
                      </a:r>
                      <a:r>
                        <a:rPr lang="en-US" sz="1440" b="0" i="0" baseline="0" dirty="0" smtClean="0">
                          <a:solidFill>
                            <a:schemeClr val="tx1"/>
                          </a:solidFill>
                          <a:latin typeface="Arial" panose="020B0604020202020204" pitchFamily="34" charset="0"/>
                          <a:cs typeface="Arial" panose="020B0604020202020204" pitchFamily="34" charset="0"/>
                        </a:rPr>
                        <a:t> on the firm’s profitability. Managers will want to locate their business in the best profitable area, taking into account factors such as the cost of land, proximity to transport links and customers, availability of workers etc. Why do governments try to influence these location decisions? Usually for two main reasons:</a:t>
                      </a:r>
                    </a:p>
                    <a:p>
                      <a:pPr marL="284163" indent="-284163">
                        <a:buClr>
                          <a:srgbClr val="00B050"/>
                        </a:buClr>
                        <a:buFont typeface="Wingdings 3" panose="05040102010807070707" pitchFamily="18" charset="2"/>
                        <a:buChar char=""/>
                      </a:pPr>
                      <a:r>
                        <a:rPr lang="en-US" sz="1440" b="0" i="0" baseline="0" dirty="0" smtClean="0">
                          <a:solidFill>
                            <a:schemeClr val="tx1"/>
                          </a:solidFill>
                          <a:latin typeface="Arial" panose="020B0604020202020204" pitchFamily="34" charset="0"/>
                          <a:cs typeface="Arial" panose="020B0604020202020204" pitchFamily="34" charset="0"/>
                        </a:rPr>
                        <a:t>To encourage businesses to set up and expand in areas of high unemployment – in some countries these are called development areas.</a:t>
                      </a:r>
                    </a:p>
                    <a:p>
                      <a:pPr marL="284163" indent="-284163">
                        <a:buClr>
                          <a:srgbClr val="00B050"/>
                        </a:buClr>
                        <a:buFont typeface="Wingdings 3" panose="05040102010807070707" pitchFamily="18" charset="2"/>
                        <a:buChar char=""/>
                      </a:pPr>
                      <a:r>
                        <a:rPr lang="en-US" sz="1440" b="0" i="0" baseline="0" dirty="0" smtClean="0">
                          <a:solidFill>
                            <a:schemeClr val="tx1"/>
                          </a:solidFill>
                          <a:latin typeface="Arial" panose="020B0604020202020204" pitchFamily="34" charset="0"/>
                          <a:cs typeface="Arial" panose="020B0604020202020204" pitchFamily="34" charset="0"/>
                        </a:rPr>
                        <a:t>To discourage firms from locating in overcrowded areas or on sites which are noted for their natural beauty.</a:t>
                      </a:r>
                    </a:p>
                    <a:p>
                      <a:pPr marL="284163" indent="-284163">
                        <a:buClr>
                          <a:srgbClr val="00B050"/>
                        </a:buClr>
                        <a:buFont typeface="Wingdings 3" panose="05040102010807070707" pitchFamily="18" charset="2"/>
                        <a:buChar char=""/>
                      </a:pPr>
                      <a:r>
                        <a:rPr lang="en-US" sz="1440" b="0" i="0" baseline="0" dirty="0" smtClean="0">
                          <a:solidFill>
                            <a:schemeClr val="tx1"/>
                          </a:solidFill>
                          <a:latin typeface="Arial" panose="020B0604020202020204" pitchFamily="34" charset="0"/>
                          <a:cs typeface="Arial" panose="020B0604020202020204" pitchFamily="34" charset="0"/>
                        </a:rPr>
                        <a:t>Two types of measures are often used by government to influence where to locate:</a:t>
                      </a:r>
                    </a:p>
                    <a:p>
                      <a:pPr marL="284163" indent="-284163">
                        <a:buClr>
                          <a:srgbClr val="00B050"/>
                        </a:buClr>
                        <a:buFont typeface="Wingdings 3" panose="05040102010807070707" pitchFamily="18" charset="2"/>
                        <a:buChar char=""/>
                      </a:pPr>
                      <a:r>
                        <a:rPr lang="en-US" sz="1440" b="1" i="0" baseline="0" dirty="0" smtClean="0">
                          <a:solidFill>
                            <a:schemeClr val="tx1"/>
                          </a:solidFill>
                          <a:latin typeface="Arial" panose="020B0604020202020204" pitchFamily="34" charset="0"/>
                          <a:cs typeface="Arial" panose="020B0604020202020204" pitchFamily="34" charset="0"/>
                        </a:rPr>
                        <a:t>Planning regulations – </a:t>
                      </a:r>
                      <a:r>
                        <a:rPr lang="en-US" sz="1440" b="0" i="0" baseline="0" dirty="0" smtClean="0">
                          <a:solidFill>
                            <a:schemeClr val="tx1"/>
                          </a:solidFill>
                          <a:latin typeface="Arial" panose="020B0604020202020204" pitchFamily="34" charset="0"/>
                          <a:cs typeface="Arial" panose="020B0604020202020204" pitchFamily="34" charset="0"/>
                        </a:rPr>
                        <a:t>they will legally restrict the business activities that can be undertaken in certain areas, e.g. a business planning to open a factory in an area of residential housing might be refused planning permission making it illegal to build.  In certain parts of many countries, especially in beautiful areas, it is only farming businesses that are allowed.</a:t>
                      </a:r>
                    </a:p>
                    <a:p>
                      <a:pPr marL="284163" indent="-284163">
                        <a:buClr>
                          <a:srgbClr val="00B050"/>
                        </a:buClr>
                        <a:buFont typeface="Wingdings 3" panose="05040102010807070707" pitchFamily="18" charset="2"/>
                        <a:buChar char=""/>
                      </a:pPr>
                      <a:r>
                        <a:rPr lang="en-US" sz="1440" b="0" i="0" baseline="0" dirty="0" smtClean="0">
                          <a:solidFill>
                            <a:schemeClr val="tx1"/>
                          </a:solidFill>
                          <a:latin typeface="Arial" panose="020B0604020202020204" pitchFamily="34" charset="0"/>
                          <a:cs typeface="Arial" panose="020B0604020202020204" pitchFamily="34" charset="0"/>
                        </a:rPr>
                        <a:t>Many governments provide </a:t>
                      </a:r>
                      <a:r>
                        <a:rPr lang="en-US" sz="1440" b="1" i="0" baseline="0" dirty="0" smtClean="0">
                          <a:solidFill>
                            <a:schemeClr val="tx1"/>
                          </a:solidFill>
                          <a:latin typeface="Arial" panose="020B0604020202020204" pitchFamily="34" charset="0"/>
                          <a:cs typeface="Arial" panose="020B0604020202020204" pitchFamily="34" charset="0"/>
                        </a:rPr>
                        <a:t>grants or subsidies </a:t>
                      </a:r>
                      <a:r>
                        <a:rPr lang="en-US" sz="1440" b="0" i="0" baseline="0" dirty="0" smtClean="0">
                          <a:solidFill>
                            <a:schemeClr val="tx1"/>
                          </a:solidFill>
                          <a:latin typeface="Arial" panose="020B0604020202020204" pitchFamily="34" charset="0"/>
                          <a:cs typeface="Arial" panose="020B0604020202020204" pitchFamily="34" charset="0"/>
                        </a:rPr>
                        <a:t>to businesses to encourage them to locate in undeveloped parts of the country, in the from of grants, non-repayable amounts of money paid to the business to locate in a particular area, or subsidies paid to the business e.g. low-rental factory spaces. These development areas which receive government assistance usually have a high unemployment rate.</a:t>
                      </a:r>
                      <a:endParaRPr lang="en-US" sz="1440" b="1" i="0" dirty="0" smtClean="0">
                        <a:solidFill>
                          <a:schemeClr val="tx1"/>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252</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63992240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158714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98050"/>
          </a:xfrm>
        </p:spPr>
        <p:txBody>
          <a:bodyPr>
            <a:noAutofit/>
          </a:bodyPr>
          <a:lstStyle/>
          <a:p>
            <a:r>
              <a:rPr lang="en-GB" sz="3200" dirty="0" smtClean="0"/>
              <a:t>4.4.5 – Case Study – Legal Decisions</a:t>
            </a:r>
            <a:endParaRPr lang="en-GB" sz="32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833676910"/>
              </p:ext>
            </p:extLst>
          </p:nvPr>
        </p:nvGraphicFramePr>
        <p:xfrm>
          <a:off x="323527" y="1196752"/>
          <a:ext cx="6549134" cy="5395252"/>
        </p:xfrm>
        <a:graphic>
          <a:graphicData uri="http://schemas.openxmlformats.org/drawingml/2006/table">
            <a:tbl>
              <a:tblPr firstRow="1" bandRow="1">
                <a:tableStyleId>{2D5ABB26-0587-4C30-8999-92F81FD0307C}</a:tableStyleId>
              </a:tblPr>
              <a:tblGrid>
                <a:gridCol w="6549134"/>
              </a:tblGrid>
              <a:tr h="5395252">
                <a:tc>
                  <a:txBody>
                    <a:bodyPr/>
                    <a:lstStyle/>
                    <a:p>
                      <a:pPr marL="0" indent="0">
                        <a:buClr>
                          <a:srgbClr val="00B050"/>
                        </a:buClr>
                        <a:buFont typeface="Wingdings 3" panose="05040102010807070707" pitchFamily="18" charset="2"/>
                        <a:buNone/>
                      </a:pPr>
                      <a:r>
                        <a:rPr lang="en-US" sz="1440" b="1" i="0" dirty="0" smtClean="0">
                          <a:solidFill>
                            <a:srgbClr val="0070C0"/>
                          </a:solidFill>
                          <a:latin typeface="Arial" panose="020B0604020202020204" pitchFamily="34" charset="0"/>
                          <a:cs typeface="Arial" panose="020B0604020202020204" pitchFamily="34" charset="0"/>
                        </a:rPr>
                        <a:t>HIJ</a:t>
                      </a:r>
                      <a:r>
                        <a:rPr lang="en-US" sz="1440" b="1" i="0" baseline="0" dirty="0" smtClean="0">
                          <a:solidFill>
                            <a:srgbClr val="0070C0"/>
                          </a:solidFill>
                          <a:latin typeface="Arial" panose="020B0604020202020204" pitchFamily="34" charset="0"/>
                          <a:cs typeface="Arial" panose="020B0604020202020204" pitchFamily="34" charset="0"/>
                        </a:rPr>
                        <a:t> Chemicals announce plans to build a new factory</a:t>
                      </a:r>
                    </a:p>
                    <a:p>
                      <a:pPr marL="284163" indent="-284163">
                        <a:buClr>
                          <a:srgbClr val="00B050"/>
                        </a:buClr>
                        <a:buFont typeface="Wingdings 3" panose="05040102010807070707" pitchFamily="18" charset="2"/>
                        <a:buChar char=""/>
                      </a:pPr>
                      <a:r>
                        <a:rPr lang="en-US" sz="1440" b="0" i="0" dirty="0" smtClean="0">
                          <a:solidFill>
                            <a:srgbClr val="0070C0"/>
                          </a:solidFill>
                          <a:latin typeface="Arial" panose="020B0604020202020204" pitchFamily="34" charset="0"/>
                          <a:cs typeface="Arial" panose="020B0604020202020204" pitchFamily="34" charset="0"/>
                        </a:rPr>
                        <a:t>Worker’s leaders today</a:t>
                      </a:r>
                      <a:r>
                        <a:rPr lang="en-US" sz="1440" b="0" i="0" baseline="0" dirty="0" smtClean="0">
                          <a:solidFill>
                            <a:srgbClr val="0070C0"/>
                          </a:solidFill>
                          <a:latin typeface="Arial" panose="020B0604020202020204" pitchFamily="34" charset="0"/>
                          <a:cs typeface="Arial" panose="020B0604020202020204" pitchFamily="34" charset="0"/>
                        </a:rPr>
                        <a:t> were delighted to hear that plans by HIJ Chemicals to build a huge new paint and chemicals plant in the Southern province. Many of these products will be sold abroad. The factory will create 1000 new jobs in an area badly affected by other factory closures. The new factory will require materials, components and supplies from many local firms. It is claimed that the government is planning to offer substantial grants to HIJ for locating in this area of high unemployment.</a:t>
                      </a:r>
                    </a:p>
                    <a:p>
                      <a:pPr marL="284163" indent="-284163">
                        <a:buClr>
                          <a:srgbClr val="00B050"/>
                        </a:buClr>
                        <a:buFont typeface="Wingdings 3" panose="05040102010807070707" pitchFamily="18" charset="2"/>
                        <a:buChar char=""/>
                      </a:pPr>
                      <a:r>
                        <a:rPr lang="en-US" sz="1440" b="0" i="0" baseline="0" dirty="0" smtClean="0">
                          <a:solidFill>
                            <a:srgbClr val="0070C0"/>
                          </a:solidFill>
                          <a:latin typeface="Arial" panose="020B0604020202020204" pitchFamily="34" charset="0"/>
                          <a:cs typeface="Arial" panose="020B0604020202020204" pitchFamily="34" charset="0"/>
                        </a:rPr>
                        <a:t>However it was insisted that the factory should not be too close to housing estates and schools. The grants being offered have angered other firms in the same industry as being unfair competition for them.</a:t>
                      </a:r>
                    </a:p>
                    <a:p>
                      <a:pPr marL="284163" indent="-284163">
                        <a:buClr>
                          <a:srgbClr val="00B050"/>
                        </a:buClr>
                        <a:buFont typeface="Wingdings 3" panose="05040102010807070707" pitchFamily="18" charset="2"/>
                        <a:buChar char=""/>
                      </a:pPr>
                      <a:r>
                        <a:rPr lang="en-US" sz="1440" b="0" i="0" baseline="0" dirty="0" smtClean="0">
                          <a:solidFill>
                            <a:srgbClr val="0070C0"/>
                          </a:solidFill>
                          <a:latin typeface="Arial" panose="020B0604020202020204" pitchFamily="34" charset="0"/>
                          <a:cs typeface="Arial" panose="020B0604020202020204" pitchFamily="34" charset="0"/>
                        </a:rPr>
                        <a:t>Local residents have mixed feelings about the plans, one elderly resident claimed: “It will only bring more road traffic and risk of pollution. Don’t forget that one HIJ plant in the North was destroyed by an explosion a few years ago, killing several workers.” However other local people welcomed the news as it will bring more business and wealth to the area.</a:t>
                      </a:r>
                    </a:p>
                    <a:p>
                      <a:pPr marL="0" indent="0">
                        <a:buClr>
                          <a:srgbClr val="00B050"/>
                        </a:buClr>
                        <a:buFont typeface="Wingdings 3" panose="05040102010807070707" pitchFamily="18" charset="2"/>
                        <a:buNone/>
                      </a:pPr>
                      <a:r>
                        <a:rPr lang="en-US" sz="1440" b="1" i="0" baseline="0" dirty="0" smtClean="0">
                          <a:solidFill>
                            <a:srgbClr val="FF0000"/>
                          </a:solidFill>
                          <a:latin typeface="Arial" panose="020B0604020202020204" pitchFamily="34" charset="0"/>
                          <a:cs typeface="Arial" panose="020B0604020202020204" pitchFamily="34" charset="0"/>
                        </a:rPr>
                        <a:t>Activity 20.5</a:t>
                      </a:r>
                    </a:p>
                    <a:p>
                      <a:pPr marL="342900" indent="-342900">
                        <a:buClr>
                          <a:srgbClr val="00B050"/>
                        </a:buClr>
                        <a:buFont typeface="+mj-lt"/>
                        <a:buAutoNum type="alphaLcParenR"/>
                      </a:pPr>
                      <a:r>
                        <a:rPr lang="en-US" sz="1440" b="0" i="0" dirty="0" smtClean="0">
                          <a:solidFill>
                            <a:srgbClr val="FF0000"/>
                          </a:solidFill>
                          <a:latin typeface="Arial" panose="020B0604020202020204" pitchFamily="34" charset="0"/>
                          <a:cs typeface="Arial" panose="020B0604020202020204" pitchFamily="34" charset="0"/>
                        </a:rPr>
                        <a:t>Make a list of stakeholders likely to be</a:t>
                      </a:r>
                      <a:r>
                        <a:rPr lang="en-US" sz="1440" b="0" i="0" baseline="0" dirty="0" smtClean="0">
                          <a:solidFill>
                            <a:srgbClr val="FF0000"/>
                          </a:solidFill>
                          <a:latin typeface="Arial" panose="020B0604020202020204" pitchFamily="34" charset="0"/>
                          <a:cs typeface="Arial" panose="020B0604020202020204" pitchFamily="34" charset="0"/>
                        </a:rPr>
                        <a:t> affected by HIJ’s plans to build a new chemical factory.</a:t>
                      </a:r>
                    </a:p>
                    <a:p>
                      <a:pPr marL="342900" indent="-342900">
                        <a:buClr>
                          <a:srgbClr val="00B050"/>
                        </a:buClr>
                        <a:buFont typeface="+mj-lt"/>
                        <a:buAutoNum type="alphaLcParenR"/>
                      </a:pPr>
                      <a:r>
                        <a:rPr lang="en-US" sz="1440" b="0" i="0" baseline="0" dirty="0" smtClean="0">
                          <a:solidFill>
                            <a:srgbClr val="FF0000"/>
                          </a:solidFill>
                          <a:latin typeface="Arial" panose="020B0604020202020204" pitchFamily="34" charset="0"/>
                          <a:cs typeface="Arial" panose="020B0604020202020204" pitchFamily="34" charset="0"/>
                        </a:rPr>
                        <a:t>For each of the groups identifies in task </a:t>
                      </a:r>
                      <a:r>
                        <a:rPr lang="en-US" sz="1440" b="1" i="0" baseline="0" dirty="0" smtClean="0">
                          <a:solidFill>
                            <a:srgbClr val="FF0000"/>
                          </a:solidFill>
                          <a:latin typeface="Arial" panose="020B0604020202020204" pitchFamily="34" charset="0"/>
                          <a:cs typeface="Arial" panose="020B0604020202020204" pitchFamily="34" charset="0"/>
                        </a:rPr>
                        <a:t>a), </a:t>
                      </a:r>
                      <a:r>
                        <a:rPr lang="en-US" sz="1440" b="0" i="0" baseline="0" dirty="0" smtClean="0">
                          <a:solidFill>
                            <a:srgbClr val="FF0000"/>
                          </a:solidFill>
                          <a:latin typeface="Arial" panose="020B0604020202020204" pitchFamily="34" charset="0"/>
                          <a:cs typeface="Arial" panose="020B0604020202020204" pitchFamily="34" charset="0"/>
                        </a:rPr>
                        <a:t>explain why they are likely to be in support of, or likely to oppose, these new plans.</a:t>
                      </a:r>
                    </a:p>
                    <a:p>
                      <a:pPr marL="342900" indent="-342900">
                        <a:buClr>
                          <a:srgbClr val="00B050"/>
                        </a:buClr>
                        <a:buFont typeface="+mj-lt"/>
                        <a:buAutoNum type="alphaLcParenR"/>
                      </a:pPr>
                      <a:r>
                        <a:rPr lang="en-US" sz="1440" b="0" i="0" baseline="0" dirty="0" smtClean="0">
                          <a:solidFill>
                            <a:srgbClr val="FF0000"/>
                          </a:solidFill>
                          <a:latin typeface="Arial" panose="020B0604020202020204" pitchFamily="34" charset="0"/>
                          <a:cs typeface="Arial" panose="020B0604020202020204" pitchFamily="34" charset="0"/>
                        </a:rPr>
                        <a:t> Explain three reasons why, in your opinion, the government ought to be involved in this decision.</a:t>
                      </a:r>
                      <a:endParaRPr lang="en-US" sz="1440" b="0" i="0" dirty="0" smtClean="0">
                        <a:solidFill>
                          <a:srgbClr val="FF0000"/>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253</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6516216" y="4509120"/>
            <a:ext cx="432048" cy="584775"/>
          </a:xfrm>
          <a:prstGeom prst="rect">
            <a:avLst/>
          </a:prstGeom>
          <a:noFill/>
        </p:spPr>
        <p:txBody>
          <a:bodyPr wrap="square" rtlCol="0">
            <a:spAutoFit/>
          </a:bodyPr>
          <a:lstStyle/>
          <a:p>
            <a:r>
              <a:rPr lang="en-US" sz="3200" b="1" dirty="0" smtClean="0">
                <a:solidFill>
                  <a:srgbClr val="FF0000"/>
                </a:solidFill>
              </a:rPr>
              <a:t>?</a:t>
            </a:r>
            <a:endParaRPr lang="en-GB" b="1" dirty="0">
              <a:solidFill>
                <a:srgbClr val="FF0000"/>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63992240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4"/>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4"/>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782195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598050"/>
          </a:xfrm>
        </p:spPr>
        <p:txBody>
          <a:bodyPr>
            <a:noAutofit/>
          </a:bodyPr>
          <a:lstStyle/>
          <a:p>
            <a:r>
              <a:rPr lang="en-GB" sz="2170" dirty="0" smtClean="0"/>
              <a:t>4.4.5 – International Business In Focus – Chesapeake Bay Candles</a:t>
            </a:r>
            <a:endParaRPr lang="en-GB" sz="217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737804786"/>
              </p:ext>
            </p:extLst>
          </p:nvPr>
        </p:nvGraphicFramePr>
        <p:xfrm>
          <a:off x="323527" y="2060848"/>
          <a:ext cx="6624737" cy="4531156"/>
        </p:xfrm>
        <a:graphic>
          <a:graphicData uri="http://schemas.openxmlformats.org/drawingml/2006/table">
            <a:tbl>
              <a:tblPr firstRow="1" bandRow="1">
                <a:tableStyleId>{2D5ABB26-0587-4C30-8999-92F81FD0307C}</a:tableStyleId>
              </a:tblPr>
              <a:tblGrid>
                <a:gridCol w="6624737"/>
              </a:tblGrid>
              <a:tr h="4531156">
                <a:tc>
                  <a:txBody>
                    <a:bodyPr/>
                    <a:lstStyle/>
                    <a:p>
                      <a:pPr marL="284163" indent="-284163">
                        <a:buClr>
                          <a:srgbClr val="00B050"/>
                        </a:buClr>
                        <a:buFont typeface="Wingdings 3" panose="05040102010807070707" pitchFamily="18" charset="2"/>
                        <a:buChar char=""/>
                      </a:pPr>
                      <a:r>
                        <a:rPr lang="en-US" sz="1800" b="1" i="0" dirty="0" smtClean="0">
                          <a:solidFill>
                            <a:schemeClr val="tx1"/>
                          </a:solidFill>
                          <a:latin typeface="Arial" panose="020B0604020202020204" pitchFamily="34" charset="0"/>
                          <a:cs typeface="Arial" panose="020B0604020202020204" pitchFamily="34" charset="0"/>
                        </a:rPr>
                        <a:t>Chesapeake Bay Candles</a:t>
                      </a:r>
                      <a:r>
                        <a:rPr lang="en-US" sz="1800" b="0" i="0" dirty="0" smtClean="0">
                          <a:solidFill>
                            <a:schemeClr val="tx1"/>
                          </a:solidFill>
                          <a:latin typeface="Arial" panose="020B0604020202020204" pitchFamily="34" charset="0"/>
                          <a:cs typeface="Arial" panose="020B0604020202020204" pitchFamily="34" charset="0"/>
                        </a:rPr>
                        <a:t>,</a:t>
                      </a:r>
                      <a:r>
                        <a:rPr lang="en-US" sz="1800" b="0" i="0" baseline="0" dirty="0" smtClean="0">
                          <a:solidFill>
                            <a:schemeClr val="tx1"/>
                          </a:solidFill>
                          <a:latin typeface="Arial" panose="020B0604020202020204" pitchFamily="34" charset="0"/>
                          <a:cs typeface="Arial" panose="020B0604020202020204" pitchFamily="34" charset="0"/>
                        </a:rPr>
                        <a:t> a US company with its factories based in China, have decided to open a new factory in the US to supply their growing American market for candles. Rising wage costs of up to 40% in China and a 6% increase in shipping costs have led to this decision. ‘In addition to cost considerations, to be successful in the American market the business needs to be able to produce and ship the products the next day to meet the quickly changing fashions in the market’, says Ms. Xu, the co-founder of the company. Import tariffs are high for Chinese made candles being imported into the US.</a:t>
                      </a:r>
                    </a:p>
                    <a:p>
                      <a:pPr marL="0" indent="0">
                        <a:buClr>
                          <a:srgbClr val="00B050"/>
                        </a:buClr>
                        <a:buFont typeface="Wingdings 3" panose="05040102010807070707" pitchFamily="18" charset="2"/>
                        <a:buNone/>
                      </a:pPr>
                      <a:r>
                        <a:rPr lang="en-US" sz="1800" b="1" i="0" baseline="0" dirty="0" smtClean="0">
                          <a:solidFill>
                            <a:srgbClr val="0070C0"/>
                          </a:solidFill>
                          <a:latin typeface="Arial" panose="020B0604020202020204" pitchFamily="34" charset="0"/>
                          <a:cs typeface="Arial" panose="020B0604020202020204" pitchFamily="34" charset="0"/>
                        </a:rPr>
                        <a:t>Discussion Points</a:t>
                      </a:r>
                    </a:p>
                    <a:p>
                      <a:pPr marL="568325" indent="-285750">
                        <a:buClr>
                          <a:srgbClr val="00B050"/>
                        </a:buClr>
                        <a:buFont typeface="Arial" panose="020B0604020202020204" pitchFamily="34" charset="0"/>
                        <a:buChar char="•"/>
                      </a:pPr>
                      <a:r>
                        <a:rPr lang="en-US" sz="1800" b="0" i="0" dirty="0" smtClean="0">
                          <a:solidFill>
                            <a:srgbClr val="0070C0"/>
                          </a:solidFill>
                          <a:latin typeface="Arial" panose="020B0604020202020204" pitchFamily="34" charset="0"/>
                          <a:cs typeface="Arial" panose="020B0604020202020204" pitchFamily="34" charset="0"/>
                        </a:rPr>
                        <a:t>Why has </a:t>
                      </a:r>
                      <a:r>
                        <a:rPr lang="en-US" sz="1800" b="0" i="0" dirty="0" err="1" smtClean="0">
                          <a:solidFill>
                            <a:srgbClr val="0070C0"/>
                          </a:solidFill>
                          <a:latin typeface="Arial" panose="020B0604020202020204" pitchFamily="34" charset="0"/>
                          <a:cs typeface="Arial" panose="020B0604020202020204" pitchFamily="34" charset="0"/>
                        </a:rPr>
                        <a:t>Ms</a:t>
                      </a:r>
                      <a:r>
                        <a:rPr lang="en-US" sz="1800" b="0" i="0" dirty="0" smtClean="0">
                          <a:solidFill>
                            <a:srgbClr val="0070C0"/>
                          </a:solidFill>
                          <a:latin typeface="Arial" panose="020B0604020202020204" pitchFamily="34" charset="0"/>
                          <a:cs typeface="Arial" panose="020B0604020202020204" pitchFamily="34" charset="0"/>
                        </a:rPr>
                        <a:t> Xu decided to build a new factory in America?</a:t>
                      </a:r>
                    </a:p>
                    <a:p>
                      <a:pPr marL="568325" marR="0" indent="-285750" algn="l" defTabSz="914400" rtl="0" eaLnBrk="1" fontAlgn="auto" latinLnBrk="0" hangingPunct="1">
                        <a:lnSpc>
                          <a:spcPct val="100000"/>
                        </a:lnSpc>
                        <a:spcBef>
                          <a:spcPts val="0"/>
                        </a:spcBef>
                        <a:spcAft>
                          <a:spcPts val="0"/>
                        </a:spcAft>
                        <a:buClr>
                          <a:srgbClr val="00B050"/>
                        </a:buClr>
                        <a:buSzTx/>
                        <a:buFont typeface="Arial" panose="020B0604020202020204" pitchFamily="34" charset="0"/>
                        <a:buChar char="•"/>
                        <a:tabLst/>
                        <a:defRPr/>
                      </a:pPr>
                      <a:r>
                        <a:rPr lang="en-US" sz="1800" b="0" i="0" dirty="0" smtClean="0">
                          <a:solidFill>
                            <a:srgbClr val="0070C0"/>
                          </a:solidFill>
                          <a:latin typeface="Arial" panose="020B0604020202020204" pitchFamily="34" charset="0"/>
                          <a:cs typeface="Arial" panose="020B0604020202020204" pitchFamily="34" charset="0"/>
                        </a:rPr>
                        <a:t>How do you think Chesapeake Bay Candles</a:t>
                      </a:r>
                      <a:r>
                        <a:rPr lang="en-US" sz="1800" b="0" i="0" baseline="0" dirty="0" smtClean="0">
                          <a:solidFill>
                            <a:srgbClr val="0070C0"/>
                          </a:solidFill>
                          <a:latin typeface="Arial" panose="020B0604020202020204" pitchFamily="34" charset="0"/>
                          <a:cs typeface="Arial" panose="020B0604020202020204" pitchFamily="34" charset="0"/>
                        </a:rPr>
                        <a:t> might benefit from this location?</a:t>
                      </a:r>
                      <a:endParaRPr lang="en-US" sz="1800" b="0" i="0" dirty="0" smtClean="0">
                        <a:solidFill>
                          <a:srgbClr val="0070C0"/>
                        </a:solidFill>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253</a:t>
            </a:r>
            <a:endParaRPr lang="en-GB" sz="2000" b="1" dirty="0">
              <a:latin typeface="Arial" panose="020B0604020202020204" pitchFamily="34" charset="0"/>
              <a:cs typeface="Arial" panose="020B0604020202020204" pitchFamily="34" charset="0"/>
            </a:endParaRPr>
          </a:p>
        </p:txBody>
      </p:sp>
      <p:sp>
        <p:nvSpPr>
          <p:cNvPr id="11" name="TextBox 10"/>
          <p:cNvSpPr txBox="1"/>
          <p:nvPr/>
        </p:nvSpPr>
        <p:spPr>
          <a:xfrm>
            <a:off x="307976" y="1126485"/>
            <a:ext cx="6676602" cy="900246"/>
          </a:xfrm>
          <a:prstGeom prst="rect">
            <a:avLst/>
          </a:prstGeom>
          <a:solidFill>
            <a:schemeClr val="tx2">
              <a:lumMod val="40000"/>
              <a:lumOff val="60000"/>
            </a:schemeClr>
          </a:solidFill>
          <a:ln w="28575">
            <a:solidFill>
              <a:srgbClr val="C00000"/>
            </a:solidFill>
          </a:ln>
        </p:spPr>
        <p:txBody>
          <a:bodyPr wrap="square" rtlCol="0">
            <a:spAutoFit/>
          </a:bodyPr>
          <a:lstStyle/>
          <a:p>
            <a:r>
              <a:rPr lang="en-US" sz="1750" b="1" dirty="0" smtClean="0"/>
              <a:t>Tips For Success</a:t>
            </a:r>
            <a:r>
              <a:rPr lang="en-US" sz="1750" dirty="0" smtClean="0"/>
              <a:t> – Make sure you can explain why governments might intervene in the location decisions if businesses.</a:t>
            </a:r>
            <a:endParaRPr lang="en-GB" sz="1750" dirty="0"/>
          </a:p>
        </p:txBody>
      </p:sp>
      <p:graphicFrame>
        <p:nvGraphicFramePr>
          <p:cNvPr id="12" name="Table 11"/>
          <p:cNvGraphicFramePr>
            <a:graphicFrameLocks noGrp="1"/>
          </p:cNvGraphicFramePr>
          <p:nvPr>
            <p:extLst>
              <p:ext uri="{D42A27DB-BD31-4B8C-83A1-F6EECF244321}">
                <p14:modId xmlns:p14="http://schemas.microsoft.com/office/powerpoint/2010/main" val="263992240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3"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429173"/>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579995854"/>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285750" indent="-285750">
                        <a:buFont typeface="+mj-lt"/>
                        <a:buAutoNum type="arabicPeriod"/>
                        <a:tabLst>
                          <a:tab pos="568325" algn="l"/>
                        </a:tabLst>
                      </a:pPr>
                      <a:r>
                        <a:rPr lang="en-GB" sz="1870" b="0" i="0" baseline="0" dirty="0" smtClean="0">
                          <a:latin typeface="Arial" panose="020B0604020202020204" pitchFamily="34" charset="0"/>
                          <a:cs typeface="Arial" panose="020B0604020202020204" pitchFamily="34" charset="0"/>
                        </a:rPr>
                        <a:t>OPQ Limited produces fruit juice drinks. The fruit to produce the drinks is produced locally on nearby farms but can also be imported at a cheaper price though the quality is not as good. When producing the fruit drinks there is a lot of waste from the parts of the fruit which is not used to make the drinks. Land near to the farm is available at a cheap price and the company wants to buy this land to expand rather than relocate the factory to another country. The market for fruit drinks is both at home and overseas.</a:t>
                      </a:r>
                    </a:p>
                    <a:p>
                      <a:pPr marL="692150" indent="-466725">
                        <a:buFont typeface="+mj-lt"/>
                        <a:buAutoNum type="alphaLcParenR"/>
                        <a:tabLst/>
                      </a:pPr>
                      <a:r>
                        <a:rPr lang="en-US" sz="1870" b="0" i="0" baseline="0" dirty="0" smtClean="0">
                          <a:latin typeface="Arial" panose="020B0604020202020204" pitchFamily="34" charset="0"/>
                          <a:cs typeface="Arial" panose="020B0604020202020204" pitchFamily="34" charset="0"/>
                        </a:rPr>
                        <a:t>What is meant by ‘relocate the factory’? [2]</a:t>
                      </a:r>
                    </a:p>
                    <a:p>
                      <a:pPr marL="692150" indent="-466725">
                        <a:buFont typeface="+mj-lt"/>
                        <a:buAutoNum type="alphaLcParenR"/>
                        <a:tabLst/>
                      </a:pPr>
                      <a:r>
                        <a:rPr lang="en-US" sz="1870" b="0" i="0" baseline="0" dirty="0" smtClean="0">
                          <a:latin typeface="Arial" panose="020B0604020202020204" pitchFamily="34" charset="0"/>
                          <a:cs typeface="Arial" panose="020B0604020202020204" pitchFamily="34" charset="0"/>
                        </a:rPr>
                        <a:t>Identify </a:t>
                      </a:r>
                      <a:r>
                        <a:rPr lang="en-US" sz="1870" b="1" i="0" baseline="0" dirty="0" smtClean="0">
                          <a:latin typeface="Arial" panose="020B0604020202020204" pitchFamily="34" charset="0"/>
                          <a:cs typeface="Arial" panose="020B0604020202020204" pitchFamily="34" charset="0"/>
                        </a:rPr>
                        <a:t>two</a:t>
                      </a:r>
                      <a:r>
                        <a:rPr lang="en-US" sz="1870" b="0" i="0" baseline="0" dirty="0" smtClean="0">
                          <a:latin typeface="Arial" panose="020B0604020202020204" pitchFamily="34" charset="0"/>
                          <a:cs typeface="Arial" panose="020B0604020202020204" pitchFamily="34" charset="0"/>
                        </a:rPr>
                        <a:t> reasons why OPQ Limited buys its fruit from nearby farms.</a:t>
                      </a:r>
                      <a:r>
                        <a:rPr lang="en-GB" sz="1870" b="0" i="0" baseline="0" dirty="0" smtClean="0">
                          <a:latin typeface="Arial" panose="020B0604020202020204" pitchFamily="34" charset="0"/>
                          <a:cs typeface="Arial" panose="020B0604020202020204" pitchFamily="34" charset="0"/>
                        </a:rPr>
                        <a:t> [2]</a:t>
                      </a:r>
                    </a:p>
                    <a:p>
                      <a:pPr marL="692150" indent="-466725">
                        <a:buFont typeface="+mj-lt"/>
                        <a:buAutoNum type="alphaLcParenR"/>
                        <a:tabLst/>
                      </a:pPr>
                      <a:r>
                        <a:rPr lang="en-US" sz="1870" b="0" i="0" baseline="0" dirty="0" smtClean="0">
                          <a:latin typeface="Arial" panose="020B0604020202020204" pitchFamily="34" charset="0"/>
                          <a:cs typeface="Arial" panose="020B0604020202020204" pitchFamily="34" charset="0"/>
                        </a:rPr>
                        <a:t>Identify and explain </a:t>
                      </a:r>
                      <a:r>
                        <a:rPr lang="en-US" sz="1870" b="1" i="0" baseline="0" dirty="0" smtClean="0">
                          <a:latin typeface="Arial" panose="020B0604020202020204" pitchFamily="34" charset="0"/>
                          <a:cs typeface="Arial" panose="020B0604020202020204" pitchFamily="34" charset="0"/>
                        </a:rPr>
                        <a:t>two</a:t>
                      </a:r>
                      <a:r>
                        <a:rPr lang="en-US" sz="1870" b="0" i="0" baseline="0" dirty="0" smtClean="0">
                          <a:latin typeface="Arial" panose="020B0604020202020204" pitchFamily="34" charset="0"/>
                          <a:cs typeface="Arial" panose="020B0604020202020204" pitchFamily="34" charset="0"/>
                        </a:rPr>
                        <a:t> factors that influenced the location decision of </a:t>
                      </a:r>
                      <a:r>
                        <a:rPr lang="en-GB" sz="1870" b="0" i="0" baseline="0" dirty="0" smtClean="0">
                          <a:latin typeface="Arial" panose="020B0604020202020204" pitchFamily="34" charset="0"/>
                          <a:cs typeface="Arial" panose="020B0604020202020204" pitchFamily="34" charset="0"/>
                        </a:rPr>
                        <a:t>OPQ Limited when choosing its original site</a:t>
                      </a:r>
                      <a:r>
                        <a:rPr lang="en-US" sz="1870" b="0" i="0" baseline="0" dirty="0" smtClean="0">
                          <a:latin typeface="Arial" panose="020B0604020202020204" pitchFamily="34" charset="0"/>
                          <a:cs typeface="Arial" panose="020B0604020202020204" pitchFamily="34" charset="0"/>
                        </a:rPr>
                        <a:t>. [4]</a:t>
                      </a:r>
                    </a:p>
                    <a:p>
                      <a:pPr marL="692150" indent="-466725">
                        <a:buFont typeface="+mj-lt"/>
                        <a:buAutoNum type="alphaLcParenR"/>
                        <a:tabLst/>
                      </a:pPr>
                      <a:r>
                        <a:rPr lang="en-US" sz="1870" b="0" i="0" baseline="0" dirty="0" smtClean="0">
                          <a:latin typeface="Arial" panose="020B0604020202020204" pitchFamily="34" charset="0"/>
                          <a:cs typeface="Arial" panose="020B0604020202020204" pitchFamily="34" charset="0"/>
                        </a:rPr>
                        <a:t>Identify and explain </a:t>
                      </a:r>
                      <a:r>
                        <a:rPr lang="en-US" sz="1870" b="1" i="0" baseline="0" dirty="0" smtClean="0">
                          <a:latin typeface="Arial" panose="020B0604020202020204" pitchFamily="34" charset="0"/>
                          <a:cs typeface="Arial" panose="020B0604020202020204" pitchFamily="34" charset="0"/>
                        </a:rPr>
                        <a:t>two</a:t>
                      </a:r>
                      <a:r>
                        <a:rPr lang="en-US" sz="1870" b="0" i="0" baseline="0" dirty="0" smtClean="0">
                          <a:latin typeface="Arial" panose="020B0604020202020204" pitchFamily="34" charset="0"/>
                          <a:cs typeface="Arial" panose="020B0604020202020204" pitchFamily="34" charset="0"/>
                        </a:rPr>
                        <a:t> reasons why </a:t>
                      </a:r>
                      <a:r>
                        <a:rPr lang="en-GB" sz="1870" b="0" i="0" baseline="0" dirty="0" smtClean="0">
                          <a:latin typeface="Arial" panose="020B0604020202020204" pitchFamily="34" charset="0"/>
                          <a:cs typeface="Arial" panose="020B0604020202020204" pitchFamily="34" charset="0"/>
                        </a:rPr>
                        <a:t>OPQ might want to buy land nearby to its existing factory to expand rather than to relocate to another country</a:t>
                      </a:r>
                      <a:r>
                        <a:rPr lang="en-US" sz="1870" b="0" i="0" baseline="0" dirty="0" smtClean="0">
                          <a:latin typeface="Arial" panose="020B0604020202020204" pitchFamily="34" charset="0"/>
                          <a:cs typeface="Arial" panose="020B0604020202020204" pitchFamily="34" charset="0"/>
                        </a:rPr>
                        <a:t>. [4]</a:t>
                      </a:r>
                    </a:p>
                    <a:p>
                      <a:pPr marL="692150" indent="-466725">
                        <a:buFont typeface="+mj-lt"/>
                        <a:buAutoNum type="alphaLcParenR"/>
                        <a:tabLst/>
                      </a:pPr>
                      <a:r>
                        <a:rPr lang="en-US" sz="1870" b="0" i="0" baseline="0" dirty="0" smtClean="0">
                          <a:latin typeface="Arial" panose="020B0604020202020204" pitchFamily="34" charset="0"/>
                          <a:cs typeface="Arial" panose="020B0604020202020204" pitchFamily="34" charset="0"/>
                        </a:rPr>
                        <a:t>The government is offering grants to relocate to another area of the country. Do you think the managers of </a:t>
                      </a:r>
                      <a:r>
                        <a:rPr lang="en-GB" sz="1870" b="0" i="0" baseline="0" dirty="0" smtClean="0">
                          <a:latin typeface="Arial" panose="020B0604020202020204" pitchFamily="34" charset="0"/>
                          <a:cs typeface="Arial" panose="020B0604020202020204" pitchFamily="34" charset="0"/>
                        </a:rPr>
                        <a:t>OPQ Limited should take advantage of these government grants? Justify your answer</a:t>
                      </a:r>
                      <a:r>
                        <a:rPr lang="en-US" sz="1870" b="0" i="0" baseline="0" dirty="0" smtClean="0">
                          <a:latin typeface="Arial" panose="020B0604020202020204" pitchFamily="34" charset="0"/>
                          <a:cs typeface="Arial" panose="020B0604020202020204" pitchFamily="34" charset="0"/>
                        </a:rPr>
                        <a:t>. [6]</a:t>
                      </a:r>
                      <a:endParaRPr lang="en-GB" sz="1870" b="0" i="0" baseline="0" dirty="0" smtClean="0">
                        <a:latin typeface="Arial" panose="020B0604020202020204" pitchFamily="34" charset="0"/>
                        <a:cs typeface="Arial" panose="020B0604020202020204" pitchFamily="34" charset="0"/>
                      </a:endParaRPr>
                    </a:p>
                  </a:txBody>
                  <a:tcPr/>
                </a:tc>
              </a:tr>
            </a:tbl>
          </a:graphicData>
        </a:graphic>
      </p:graphicFrame>
      <p:sp>
        <p:nvSpPr>
          <p:cNvPr id="2" name="TextBox 1">
            <a:hlinkClick r:id="rId3" action="ppaction://hlinkfile"/>
          </p:cNvPr>
          <p:cNvSpPr txBox="1"/>
          <p:nvPr/>
        </p:nvSpPr>
        <p:spPr>
          <a:xfrm>
            <a:off x="8460432" y="6043527"/>
            <a:ext cx="350378"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
        <p:nvSpPr>
          <p:cNvPr id="7" name="Round Same Side Corner Rectangle 6">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147340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269776" y="1124744"/>
            <a:ext cx="8550696" cy="5459956"/>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796760698"/>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457200" indent="-457200">
                        <a:buFont typeface="+mj-lt"/>
                        <a:buAutoNum type="arabicPeriod" startAt="2"/>
                        <a:tabLst>
                          <a:tab pos="568325" algn="l"/>
                        </a:tabLst>
                      </a:pPr>
                      <a:r>
                        <a:rPr lang="en-GB" sz="2100" b="0" i="0" baseline="0" dirty="0" smtClean="0">
                          <a:latin typeface="Arial" panose="020B0604020202020204" pitchFamily="34" charset="0"/>
                          <a:cs typeface="Arial" panose="020B0604020202020204" pitchFamily="34" charset="0"/>
                        </a:rPr>
                        <a:t>Sales4U is a chain of large clothes shops whose owners are looking for a location in the city centre for a new shop. The existing shops sell a range of clothes for men and women at low prices and all are located in busy shopping malls. There is a lot of competition from similar shops and the Managing Director thinks the new shop should not be located near to competitors.</a:t>
                      </a:r>
                    </a:p>
                    <a:p>
                      <a:pPr marL="692150" indent="-346075">
                        <a:buFont typeface="+mj-lt"/>
                        <a:buAutoNum type="alphaLcParenR"/>
                        <a:tabLst/>
                      </a:pPr>
                      <a:r>
                        <a:rPr lang="en-US" sz="2100" b="0" i="0" baseline="0" dirty="0" smtClean="0">
                          <a:latin typeface="Arial" panose="020B0604020202020204" pitchFamily="34" charset="0"/>
                          <a:cs typeface="Arial" panose="020B0604020202020204" pitchFamily="34" charset="0"/>
                        </a:rPr>
                        <a:t>What is meant by ‘competitors’? [2]</a:t>
                      </a:r>
                    </a:p>
                    <a:p>
                      <a:pPr marL="692150" indent="-346075">
                        <a:buFont typeface="+mj-lt"/>
                        <a:buAutoNum type="alphaLcParenR"/>
                        <a:tabLst/>
                      </a:pPr>
                      <a:r>
                        <a:rPr lang="en-US" sz="2100" b="0" i="0" baseline="0" dirty="0" smtClean="0">
                          <a:latin typeface="Arial" panose="020B0604020202020204" pitchFamily="34" charset="0"/>
                          <a:cs typeface="Arial" panose="020B0604020202020204" pitchFamily="34" charset="0"/>
                        </a:rPr>
                        <a:t>Identify </a:t>
                      </a:r>
                      <a:r>
                        <a:rPr lang="en-US" sz="2100" b="1" i="0" baseline="0" dirty="0" smtClean="0">
                          <a:latin typeface="Arial" panose="020B0604020202020204" pitchFamily="34" charset="0"/>
                          <a:cs typeface="Arial" panose="020B0604020202020204" pitchFamily="34" charset="0"/>
                        </a:rPr>
                        <a:t>two</a:t>
                      </a:r>
                      <a:r>
                        <a:rPr lang="en-US" sz="2100" b="0" i="0" baseline="0" dirty="0" smtClean="0">
                          <a:latin typeface="Arial" panose="020B0604020202020204" pitchFamily="34" charset="0"/>
                          <a:cs typeface="Arial" panose="020B0604020202020204" pitchFamily="34" charset="0"/>
                        </a:rPr>
                        <a:t> advantages of a shop being located in a small town rather than the city </a:t>
                      </a:r>
                      <a:r>
                        <a:rPr lang="en-US" sz="2100" b="0" i="0" baseline="0" dirty="0" err="1" smtClean="0">
                          <a:latin typeface="Arial" panose="020B0604020202020204" pitchFamily="34" charset="0"/>
                          <a:cs typeface="Arial" panose="020B0604020202020204" pitchFamily="34" charset="0"/>
                        </a:rPr>
                        <a:t>centre</a:t>
                      </a:r>
                      <a:r>
                        <a:rPr lang="en-US" sz="2100" b="0" i="0" baseline="0" dirty="0" smtClean="0">
                          <a:latin typeface="Arial" panose="020B0604020202020204" pitchFamily="34" charset="0"/>
                          <a:cs typeface="Arial" panose="020B0604020202020204" pitchFamily="34" charset="0"/>
                        </a:rPr>
                        <a:t>. [2]</a:t>
                      </a:r>
                    </a:p>
                    <a:p>
                      <a:pPr marL="692150" indent="-346075">
                        <a:buFont typeface="+mj-lt"/>
                        <a:buAutoNum type="alphaLcParenR"/>
                        <a:tabLst/>
                      </a:pPr>
                      <a:r>
                        <a:rPr lang="en-US" sz="2100" b="0" i="0" baseline="0" dirty="0" smtClean="0">
                          <a:latin typeface="Arial" panose="020B0604020202020204" pitchFamily="34" charset="0"/>
                          <a:cs typeface="Arial" panose="020B0604020202020204" pitchFamily="34" charset="0"/>
                        </a:rPr>
                        <a:t>Identify and explain </a:t>
                      </a:r>
                      <a:r>
                        <a:rPr lang="en-US" sz="2100" b="1" i="0" baseline="0" dirty="0" smtClean="0">
                          <a:latin typeface="Arial" panose="020B0604020202020204" pitchFamily="34" charset="0"/>
                          <a:cs typeface="Arial" panose="020B0604020202020204" pitchFamily="34" charset="0"/>
                        </a:rPr>
                        <a:t>two </a:t>
                      </a:r>
                      <a:r>
                        <a:rPr lang="en-US" sz="2100" b="0" i="0" baseline="0" dirty="0" smtClean="0">
                          <a:latin typeface="Arial" panose="020B0604020202020204" pitchFamily="34" charset="0"/>
                          <a:cs typeface="Arial" panose="020B0604020202020204" pitchFamily="34" charset="0"/>
                        </a:rPr>
                        <a:t>ways the government might influence toe decision of where to locate the new shop. [4]</a:t>
                      </a:r>
                    </a:p>
                    <a:p>
                      <a:pPr marL="692150" indent="-346075">
                        <a:buFont typeface="+mj-lt"/>
                        <a:buAutoNum type="alphaLcParenR"/>
                        <a:tabLst/>
                      </a:pPr>
                      <a:r>
                        <a:rPr lang="en-US" sz="2100" b="0" i="0" baseline="0" dirty="0" smtClean="0">
                          <a:latin typeface="Arial" panose="020B0604020202020204" pitchFamily="34" charset="0"/>
                          <a:cs typeface="Arial" panose="020B0604020202020204" pitchFamily="34" charset="0"/>
                        </a:rPr>
                        <a:t>Identify and explain </a:t>
                      </a:r>
                      <a:r>
                        <a:rPr lang="en-US" sz="2100" b="1" i="0" baseline="0" dirty="0" smtClean="0">
                          <a:latin typeface="Arial" panose="020B0604020202020204" pitchFamily="34" charset="0"/>
                          <a:cs typeface="Arial" panose="020B0604020202020204" pitchFamily="34" charset="0"/>
                        </a:rPr>
                        <a:t>two </a:t>
                      </a:r>
                      <a:r>
                        <a:rPr lang="en-US" sz="2100" b="0" i="0" baseline="0" dirty="0" smtClean="0">
                          <a:latin typeface="Arial" panose="020B0604020202020204" pitchFamily="34" charset="0"/>
                          <a:cs typeface="Arial" panose="020B0604020202020204" pitchFamily="34" charset="0"/>
                        </a:rPr>
                        <a:t>ways in which the location chosen for the new shop might have an effect on its profitability. [6]</a:t>
                      </a:r>
                    </a:p>
                    <a:p>
                      <a:pPr marL="692150" indent="-346075">
                        <a:buFont typeface="+mj-lt"/>
                        <a:buAutoNum type="alphaLcParenR"/>
                        <a:tabLst/>
                      </a:pPr>
                      <a:r>
                        <a:rPr lang="en-US" sz="2100" b="0" i="0" baseline="0" dirty="0" smtClean="0">
                          <a:latin typeface="Arial" panose="020B0604020202020204" pitchFamily="34" charset="0"/>
                          <a:cs typeface="Arial" panose="020B0604020202020204" pitchFamily="34" charset="0"/>
                        </a:rPr>
                        <a:t>Do you think the Managing director is right in not wishing to locate the new shop near to its competitor’s shops? Justify your answer. [6]</a:t>
                      </a:r>
                    </a:p>
                  </a:txBody>
                  <a:tcPr/>
                </a:tc>
              </a:tr>
            </a:tbl>
          </a:graphicData>
        </a:graphic>
      </p:graphicFrame>
      <p:sp>
        <p:nvSpPr>
          <p:cNvPr id="2" name="TextBox 1">
            <a:hlinkClick r:id="rId3" action="ppaction://hlinkfile"/>
          </p:cNvPr>
          <p:cNvSpPr txBox="1"/>
          <p:nvPr/>
        </p:nvSpPr>
        <p:spPr>
          <a:xfrm>
            <a:off x="8532440" y="6043527"/>
            <a:ext cx="278370" cy="492443"/>
          </a:xfrm>
          <a:prstGeom prst="rect">
            <a:avLst/>
          </a:prstGeom>
          <a:noFill/>
        </p:spPr>
        <p:txBody>
          <a:bodyPr wrap="square" lIns="0" tIns="0" rIns="0" bIns="0" rtlCol="0">
            <a:spAutoFit/>
          </a:bodyPr>
          <a:lstStyle/>
          <a:p>
            <a:pPr algn="ctr"/>
            <a:r>
              <a:rPr lang="en-GB" sz="3200" b="1" dirty="0" smtClean="0">
                <a:solidFill>
                  <a:srgbClr val="FF0000"/>
                </a:solidFill>
              </a:rPr>
              <a:t>?</a:t>
            </a:r>
            <a:endParaRPr lang="en-GB" b="1" dirty="0">
              <a:solidFill>
                <a:srgbClr val="FF0000"/>
              </a:solidFill>
            </a:endParaRPr>
          </a:p>
        </p:txBody>
      </p:sp>
      <p:sp>
        <p:nvSpPr>
          <p:cNvPr id="6" name="Round Same Side Corner Rectangle 5">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0630815"/>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sz="3200" dirty="0" smtClean="0"/>
              <a:t>Operations Management – Unit Case Study</a:t>
            </a:r>
            <a:endParaRPr lang="en-GB" sz="3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642394743"/>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0" indent="0">
                        <a:buFont typeface="+mj-lt"/>
                        <a:buNone/>
                        <a:tabLst>
                          <a:tab pos="568325" algn="l"/>
                        </a:tabLst>
                      </a:pPr>
                      <a:r>
                        <a:rPr lang="en-US" sz="1360" b="0" i="0" baseline="0" dirty="0" smtClean="0">
                          <a:solidFill>
                            <a:srgbClr val="0070C0"/>
                          </a:solidFill>
                          <a:latin typeface="Arial" panose="020B0604020202020204" pitchFamily="34" charset="0"/>
                          <a:cs typeface="Arial" panose="020B0604020202020204" pitchFamily="34" charset="0"/>
                        </a:rPr>
                        <a:t>Salah owns a business called Premier Suits, a Private Limited Company. The business makes suits for men using batch production and the workers are paid an hourly wage. Salah employs 100 people who work on the production of the suits and has five employees who help in the office but only has one manager who is responsible for the finance side of the business. Salah carries out all the other business functions.</a:t>
                      </a:r>
                      <a:br>
                        <a:rPr lang="en-US" sz="1360" b="0" i="0" baseline="0" dirty="0" smtClean="0">
                          <a:solidFill>
                            <a:srgbClr val="0070C0"/>
                          </a:solidFill>
                          <a:latin typeface="Arial" panose="020B0604020202020204" pitchFamily="34" charset="0"/>
                          <a:cs typeface="Arial" panose="020B0604020202020204" pitchFamily="34" charset="0"/>
                        </a:rPr>
                      </a:br>
                      <a:r>
                        <a:rPr lang="en-US" sz="1360" b="0" i="0" baseline="0" dirty="0" smtClean="0">
                          <a:solidFill>
                            <a:srgbClr val="0070C0"/>
                          </a:solidFill>
                          <a:latin typeface="Arial" panose="020B0604020202020204" pitchFamily="34" charset="0"/>
                          <a:cs typeface="Arial" panose="020B0604020202020204" pitchFamily="34" charset="0"/>
                        </a:rPr>
                        <a:t>The business and profits have grown quickly over the last two years. Salah wants to continue to expand the business and increase the sales of different suits to add to the current range of medium-priced suits. There is a lot of competition for medium-priced suits and the market is not growing. Salah has identified two other markets for suits both of which have increasing demand. However Salah is unaware which option to chose.</a:t>
                      </a:r>
                    </a:p>
                    <a:p>
                      <a:pPr marL="457200" indent="-223838">
                        <a:buFont typeface="Arial" panose="020B0604020202020204" pitchFamily="34" charset="0"/>
                        <a:buChar char="•"/>
                        <a:tabLst/>
                      </a:pPr>
                      <a:r>
                        <a:rPr lang="en-US" sz="1360" b="1" i="0" baseline="0" dirty="0" smtClean="0">
                          <a:solidFill>
                            <a:srgbClr val="0070C0"/>
                          </a:solidFill>
                          <a:latin typeface="Arial" panose="020B0604020202020204" pitchFamily="34" charset="0"/>
                          <a:cs typeface="Arial" panose="020B0604020202020204" pitchFamily="34" charset="0"/>
                        </a:rPr>
                        <a:t>Option 1 </a:t>
                      </a:r>
                      <a:r>
                        <a:rPr lang="en-US" sz="1360" b="0" i="0" baseline="0" dirty="0" smtClean="0">
                          <a:solidFill>
                            <a:srgbClr val="0070C0"/>
                          </a:solidFill>
                          <a:latin typeface="Arial" panose="020B0604020202020204" pitchFamily="34" charset="0"/>
                          <a:cs typeface="Arial" panose="020B0604020202020204" pitchFamily="34" charset="0"/>
                        </a:rPr>
                        <a:t>– Salah can start selling expensive suits that are hand-made and of high quality material. These suits would be made to measure for each customer and individually designed. The market for these suits is niche and Salah would have to employ more workers.</a:t>
                      </a:r>
                    </a:p>
                    <a:p>
                      <a:pPr marL="457200" indent="-223838">
                        <a:buFont typeface="Arial" panose="020B0604020202020204" pitchFamily="34" charset="0"/>
                        <a:buChar char="•"/>
                        <a:tabLst/>
                      </a:pPr>
                      <a:r>
                        <a:rPr lang="en-US" sz="1360" b="1" i="0" baseline="0" dirty="0" smtClean="0">
                          <a:solidFill>
                            <a:srgbClr val="0070C0"/>
                          </a:solidFill>
                          <a:latin typeface="Arial" panose="020B0604020202020204" pitchFamily="34" charset="0"/>
                          <a:cs typeface="Arial" panose="020B0604020202020204" pitchFamily="34" charset="0"/>
                        </a:rPr>
                        <a:t>Option 2 </a:t>
                      </a:r>
                      <a:r>
                        <a:rPr lang="en-US" sz="1360" b="0" i="0" baseline="0" dirty="0" smtClean="0">
                          <a:solidFill>
                            <a:srgbClr val="0070C0"/>
                          </a:solidFill>
                          <a:latin typeface="Arial" panose="020B0604020202020204" pitchFamily="34" charset="0"/>
                          <a:cs typeface="Arial" panose="020B0604020202020204" pitchFamily="34" charset="0"/>
                        </a:rPr>
                        <a:t>– Salah can start selling low-priced suits to the mass market. However, to enter this market, Salah will need to invest in machinery to produce suits on a large scale. Salah could gain from economies of scale which would be an advantage.</a:t>
                      </a:r>
                    </a:p>
                    <a:p>
                      <a:pPr marL="0" indent="0">
                        <a:buFontTx/>
                        <a:buNone/>
                        <a:tabLst>
                          <a:tab pos="568325" algn="l"/>
                        </a:tabLst>
                      </a:pPr>
                      <a:r>
                        <a:rPr lang="en-US" sz="1360" b="0" i="0" baseline="0" dirty="0" smtClean="0">
                          <a:solidFill>
                            <a:srgbClr val="0070C0"/>
                          </a:solidFill>
                          <a:latin typeface="Arial" panose="020B0604020202020204" pitchFamily="34" charset="0"/>
                          <a:cs typeface="Arial" panose="020B0604020202020204" pitchFamily="34" charset="0"/>
                        </a:rPr>
                        <a:t>Salah could use batch production, however if Salah decides to follow Option 1 Salah will use job production and if Salah follows option two Salah will use flow production.</a:t>
                      </a:r>
                    </a:p>
                    <a:p>
                      <a:pPr marL="0" indent="0">
                        <a:buFont typeface="+mj-lt"/>
                        <a:buNone/>
                        <a:tabLst>
                          <a:tab pos="568325" algn="l"/>
                        </a:tabLst>
                      </a:pPr>
                      <a:r>
                        <a:rPr lang="en-US" sz="1360" b="1" i="0" baseline="0" dirty="0" smtClean="0">
                          <a:solidFill>
                            <a:srgbClr val="0070C0"/>
                          </a:solidFill>
                          <a:latin typeface="Arial" panose="020B0604020202020204" pitchFamily="34" charset="0"/>
                          <a:cs typeface="Arial" panose="020B0604020202020204" pitchFamily="34" charset="0"/>
                        </a:rPr>
                        <a:t>Appendix 1 – added value for Premiere Suits</a:t>
                      </a:r>
                    </a:p>
                    <a:p>
                      <a:pPr marL="457200" indent="-457200">
                        <a:buFont typeface="+mj-lt"/>
                        <a:buAutoNum type="arabicPeriod"/>
                        <a:tabLst>
                          <a:tab pos="568325" algn="l"/>
                        </a:tabLst>
                      </a:pPr>
                      <a:endParaRPr lang="en-US" sz="1360" b="0" i="0" baseline="0" dirty="0" smtClean="0">
                        <a:solidFill>
                          <a:srgbClr val="0070C0"/>
                        </a:solidFill>
                        <a:latin typeface="Arial" panose="020B0604020202020204" pitchFamily="34" charset="0"/>
                        <a:cs typeface="Arial" panose="020B0604020202020204" pitchFamily="34" charset="0"/>
                      </a:endParaRPr>
                    </a:p>
                    <a:p>
                      <a:pPr marL="457200" indent="-457200">
                        <a:buFont typeface="+mj-lt"/>
                        <a:buAutoNum type="arabicPeriod"/>
                        <a:tabLst>
                          <a:tab pos="568325" algn="l"/>
                        </a:tabLst>
                      </a:pPr>
                      <a:endParaRPr lang="en-US" sz="1360" b="0" i="0" baseline="0" dirty="0" smtClean="0">
                        <a:solidFill>
                          <a:srgbClr val="0070C0"/>
                        </a:solidFill>
                        <a:latin typeface="Arial" panose="020B0604020202020204" pitchFamily="34" charset="0"/>
                        <a:cs typeface="Arial" panose="020B0604020202020204" pitchFamily="34" charset="0"/>
                      </a:endParaRPr>
                    </a:p>
                    <a:p>
                      <a:pPr marL="457200" indent="-457200">
                        <a:buFont typeface="+mj-lt"/>
                        <a:buAutoNum type="arabicPeriod"/>
                        <a:tabLst>
                          <a:tab pos="568325" algn="l"/>
                        </a:tabLst>
                      </a:pPr>
                      <a:endParaRPr lang="en-US" sz="1360" b="0" i="0" baseline="0" dirty="0" smtClean="0">
                        <a:solidFill>
                          <a:srgbClr val="0070C0"/>
                        </a:solidFill>
                        <a:latin typeface="Arial" panose="020B0604020202020204" pitchFamily="34" charset="0"/>
                        <a:cs typeface="Arial" panose="020B0604020202020204" pitchFamily="34" charset="0"/>
                      </a:endParaRPr>
                    </a:p>
                    <a:p>
                      <a:pPr marL="457200" indent="-457200">
                        <a:buFont typeface="+mj-lt"/>
                        <a:buAutoNum type="arabicPeriod"/>
                        <a:tabLst>
                          <a:tab pos="568325" algn="l"/>
                        </a:tabLst>
                      </a:pPr>
                      <a:endParaRPr lang="en-US" sz="1360" b="0" i="0" baseline="0" dirty="0" smtClean="0">
                        <a:solidFill>
                          <a:srgbClr val="0070C0"/>
                        </a:solidFill>
                        <a:latin typeface="Arial" panose="020B0604020202020204" pitchFamily="34" charset="0"/>
                        <a:cs typeface="Arial" panose="020B0604020202020204" pitchFamily="34" charset="0"/>
                      </a:endParaRPr>
                    </a:p>
                    <a:p>
                      <a:pPr marL="457200" indent="-457200">
                        <a:buFont typeface="+mj-lt"/>
                        <a:buAutoNum type="arabicPeriod"/>
                        <a:tabLst>
                          <a:tab pos="568325" algn="l"/>
                        </a:tabLst>
                      </a:pPr>
                      <a:endParaRPr lang="en-US" sz="1360" b="0" i="0" baseline="0" dirty="0" smtClean="0">
                        <a:solidFill>
                          <a:srgbClr val="0070C0"/>
                        </a:solidFill>
                        <a:latin typeface="Arial" panose="020B0604020202020204" pitchFamily="34" charset="0"/>
                        <a:cs typeface="Arial" panose="020B0604020202020204" pitchFamily="34" charset="0"/>
                      </a:endParaRPr>
                    </a:p>
                    <a:p>
                      <a:pPr marL="457200" indent="-457200">
                        <a:buFont typeface="+mj-lt"/>
                        <a:buAutoNum type="arabicPeriod"/>
                        <a:tabLst>
                          <a:tab pos="568325" algn="l"/>
                        </a:tabLst>
                      </a:pPr>
                      <a:endParaRPr lang="en-US" sz="1360" b="0" i="0" baseline="0" dirty="0" smtClean="0">
                        <a:solidFill>
                          <a:srgbClr val="0070C0"/>
                        </a:solidFill>
                        <a:latin typeface="Arial" panose="020B0604020202020204" pitchFamily="34" charset="0"/>
                        <a:cs typeface="Arial" panose="020B0604020202020204" pitchFamily="34" charset="0"/>
                      </a:endParaRPr>
                    </a:p>
                    <a:p>
                      <a:pPr marL="0" indent="0">
                        <a:buFont typeface="+mj-lt"/>
                        <a:buNone/>
                        <a:tabLst>
                          <a:tab pos="568325" algn="l"/>
                        </a:tabLst>
                      </a:pPr>
                      <a:r>
                        <a:rPr lang="en-US" sz="1360" b="0" i="0" baseline="0" dirty="0" smtClean="0">
                          <a:solidFill>
                            <a:srgbClr val="0070C0"/>
                          </a:solidFill>
                          <a:latin typeface="Arial" panose="020B0604020202020204" pitchFamily="34" charset="0"/>
                          <a:cs typeface="Arial" panose="020B0604020202020204" pitchFamily="34" charset="0"/>
                        </a:rPr>
                        <a:t>Rolls of cloth purchased          Cut out sections for suits         Selections sewn together           Sold to retailers</a:t>
                      </a:r>
                    </a:p>
                    <a:p>
                      <a:pPr marL="0" indent="0">
                        <a:buFont typeface="+mj-lt"/>
                        <a:buNone/>
                        <a:tabLst>
                          <a:tab pos="568325" algn="l"/>
                        </a:tabLst>
                      </a:pPr>
                      <a:r>
                        <a:rPr lang="en-US" sz="1360" b="1" i="1" baseline="0" dirty="0" smtClean="0">
                          <a:solidFill>
                            <a:srgbClr val="0070C0"/>
                          </a:solidFill>
                          <a:latin typeface="Arial" panose="020B0604020202020204" pitchFamily="34" charset="0"/>
                          <a:cs typeface="Arial" panose="020B0604020202020204" pitchFamily="34" charset="0"/>
                        </a:rPr>
                        <a:t>Added Value for Premiere Suits.</a:t>
                      </a:r>
                    </a:p>
                  </a:txBody>
                  <a:tcPr/>
                </a:tc>
              </a:tr>
            </a:tbl>
          </a:graphicData>
        </a:graphic>
      </p:graphicFrame>
      <p:sp>
        <p:nvSpPr>
          <p:cNvPr id="2" name="TextBox 1">
            <a:hlinkClick r:id="rId3" action="ppaction://hlinkfile"/>
          </p:cNvPr>
          <p:cNvSpPr txBox="1"/>
          <p:nvPr/>
        </p:nvSpPr>
        <p:spPr>
          <a:xfrm>
            <a:off x="8549986" y="1844824"/>
            <a:ext cx="342494" cy="492443"/>
          </a:xfrm>
          <a:prstGeom prst="rect">
            <a:avLst/>
          </a:prstGeom>
          <a:noFill/>
        </p:spPr>
        <p:txBody>
          <a:bodyPr wrap="square" lIns="0" tIns="0" rIns="0" bIns="0" rtlCol="0">
            <a:spAutoFit/>
          </a:bodyPr>
          <a:lstStyle/>
          <a:p>
            <a:pPr algn="ctr"/>
            <a:r>
              <a:rPr lang="en-GB" sz="3200" b="1" dirty="0" smtClean="0">
                <a:solidFill>
                  <a:srgbClr val="FF0000"/>
                </a:solidFill>
              </a:rPr>
              <a:t>?</a:t>
            </a:r>
            <a:endParaRPr lang="en-GB" b="1" dirty="0">
              <a:solidFill>
                <a:srgbClr val="FF0000"/>
              </a:solidFill>
            </a:endParaRPr>
          </a:p>
        </p:txBody>
      </p:sp>
      <p:pic>
        <p:nvPicPr>
          <p:cNvPr id="15362" name="Picture 2" descr="http://inspectapedia.com/roof/RollP_Roofing_050_DJF.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628" t="31467"/>
          <a:stretch/>
        </p:blipFill>
        <p:spPr bwMode="auto">
          <a:xfrm>
            <a:off x="467544" y="4962669"/>
            <a:ext cx="1800200" cy="972613"/>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364" name="Picture 4" descr="https://s-media-cache-ak0.pinimg.com/236x/b6/da/76/b6da760d296d1b06dc88af25a55ae62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2964121" y="4668111"/>
            <a:ext cx="1156612" cy="1627098"/>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366" name="Picture 6" descr="http://kahntailors.com/kahntailor/wp-content/uploads/2014/09/bespoke-sui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08104" y="4725144"/>
            <a:ext cx="676986" cy="1328584"/>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368" name="Picture 8" descr="http://www.selectism.com/files/2012/09/jcrew-boston-ludlow-store-01-630x47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80312" y="4903354"/>
            <a:ext cx="1480046" cy="1108860"/>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4808065"/>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sz="3200" dirty="0" smtClean="0"/>
              <a:t>Operations Management – Unit Case Study</a:t>
            </a:r>
            <a:endParaRPr lang="en-GB" sz="3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4177970685"/>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342900" indent="-342900">
                        <a:buFont typeface="+mj-lt"/>
                        <a:buAutoNum type="arabicParenR"/>
                        <a:tabLst>
                          <a:tab pos="568325" algn="l"/>
                        </a:tabLst>
                      </a:pPr>
                      <a:r>
                        <a:rPr lang="en-US" sz="1600" b="0" i="0" baseline="0" dirty="0" smtClean="0">
                          <a:solidFill>
                            <a:srgbClr val="FF0000"/>
                          </a:solidFill>
                          <a:latin typeface="Arial" panose="020B0604020202020204" pitchFamily="34" charset="0"/>
                          <a:cs typeface="Arial" panose="020B0604020202020204" pitchFamily="34" charset="0"/>
                        </a:rPr>
                        <a:t>Premiere suits has been running for 5 year now.</a:t>
                      </a:r>
                    </a:p>
                    <a:p>
                      <a:pPr marL="519113" indent="-293688">
                        <a:buFont typeface="+mj-lt"/>
                        <a:buAutoNum type="alphaLcParenR"/>
                        <a:tabLst/>
                      </a:pPr>
                      <a:r>
                        <a:rPr lang="en-US" sz="1600" b="0" i="0" baseline="0" dirty="0" smtClean="0">
                          <a:solidFill>
                            <a:srgbClr val="FF0000"/>
                          </a:solidFill>
                          <a:latin typeface="Arial" panose="020B0604020202020204" pitchFamily="34" charset="0"/>
                          <a:cs typeface="Arial" panose="020B0604020202020204" pitchFamily="34" charset="0"/>
                        </a:rPr>
                        <a:t>As Premiere Suits grows it could gain from economies of scale. Identify and explain </a:t>
                      </a:r>
                      <a:r>
                        <a:rPr lang="en-US" sz="1600" b="1" i="0" baseline="0" dirty="0" smtClean="0">
                          <a:solidFill>
                            <a:srgbClr val="FF0000"/>
                          </a:solidFill>
                          <a:latin typeface="Arial" panose="020B0604020202020204" pitchFamily="34" charset="0"/>
                          <a:cs typeface="Arial" panose="020B0604020202020204" pitchFamily="34" charset="0"/>
                        </a:rPr>
                        <a:t>two</a:t>
                      </a:r>
                      <a:r>
                        <a:rPr lang="en-US" sz="1600" b="0" i="0" baseline="0" dirty="0" smtClean="0">
                          <a:solidFill>
                            <a:srgbClr val="FF0000"/>
                          </a:solidFill>
                          <a:latin typeface="Arial" panose="020B0604020202020204" pitchFamily="34" charset="0"/>
                          <a:cs typeface="Arial" panose="020B0604020202020204" pitchFamily="34" charset="0"/>
                        </a:rPr>
                        <a:t> economies of scale the business might benefit from as it grows. [8]</a:t>
                      </a:r>
                    </a:p>
                    <a:p>
                      <a:pPr marL="519113" indent="-293688">
                        <a:buFont typeface="+mj-lt"/>
                        <a:buAutoNum type="alphaLcParenR"/>
                        <a:tabLst/>
                      </a:pPr>
                      <a:r>
                        <a:rPr lang="en-US" sz="1600" b="0" i="0" baseline="0" dirty="0" smtClean="0">
                          <a:solidFill>
                            <a:srgbClr val="FF0000"/>
                          </a:solidFill>
                          <a:latin typeface="Arial" panose="020B0604020202020204" pitchFamily="34" charset="0"/>
                          <a:cs typeface="Arial" panose="020B0604020202020204" pitchFamily="34" charset="0"/>
                        </a:rPr>
                        <a:t>Quality is important to Salah. Consider the advantages and disadvantages of quality control and quality assurance. Recommend which method Salah should use to ensure quality suits are produced. Justify your answer. [12]</a:t>
                      </a:r>
                    </a:p>
                    <a:p>
                      <a:pPr marL="342900" indent="-342900">
                        <a:buFont typeface="+mj-lt"/>
                        <a:buAutoNum type="arabicParenR" startAt="2"/>
                        <a:tabLst>
                          <a:tab pos="568325" algn="l"/>
                        </a:tabLst>
                      </a:pPr>
                      <a:r>
                        <a:rPr lang="en-US" sz="1600" b="0" i="0" baseline="0" dirty="0" smtClean="0">
                          <a:solidFill>
                            <a:srgbClr val="FF0000"/>
                          </a:solidFill>
                          <a:latin typeface="Arial" panose="020B0604020202020204" pitchFamily="34" charset="0"/>
                          <a:cs typeface="Arial" panose="020B0604020202020204" pitchFamily="34" charset="0"/>
                        </a:rPr>
                        <a:t>Different kinds of production are used within the Suit Production</a:t>
                      </a:r>
                    </a:p>
                    <a:p>
                      <a:pPr marL="519113" indent="-284163">
                        <a:buFont typeface="+mj-lt"/>
                        <a:buAutoNum type="alphaLcParenR"/>
                        <a:tabLst/>
                      </a:pPr>
                      <a:r>
                        <a:rPr lang="en-US" sz="1600" b="0" i="0" baseline="0" dirty="0" smtClean="0">
                          <a:solidFill>
                            <a:srgbClr val="FF0000"/>
                          </a:solidFill>
                          <a:latin typeface="Arial" panose="020B0604020202020204" pitchFamily="34" charset="0"/>
                          <a:cs typeface="Arial" panose="020B0604020202020204" pitchFamily="34" charset="0"/>
                        </a:rPr>
                        <a:t>Explain the main features of job production for Option 1 and the main features of flow production for Option 2. [8]</a:t>
                      </a:r>
                    </a:p>
                    <a:p>
                      <a:pPr marL="519113" indent="-284163">
                        <a:buFont typeface="+mj-lt"/>
                        <a:buAutoNum type="alphaLcParenR"/>
                        <a:tabLst>
                          <a:tab pos="8229600" algn="r"/>
                        </a:tabLst>
                      </a:pPr>
                      <a:r>
                        <a:rPr lang="en-US" sz="1600" b="0" i="0" baseline="0" dirty="0" smtClean="0">
                          <a:solidFill>
                            <a:srgbClr val="FF0000"/>
                          </a:solidFill>
                          <a:latin typeface="Arial" panose="020B0604020202020204" pitchFamily="34" charset="0"/>
                          <a:cs typeface="Arial" panose="020B0604020202020204" pitchFamily="34" charset="0"/>
                        </a:rPr>
                        <a:t>Salah believes that new machinery will have advantages for the business but no disadvantages. Do you agree with Salah? Justify your answer. [12]</a:t>
                      </a:r>
                    </a:p>
                    <a:p>
                      <a:pPr marL="342900" indent="-342900">
                        <a:buFont typeface="+mj-lt"/>
                        <a:buAutoNum type="arabicParenR" startAt="2"/>
                        <a:tabLst>
                          <a:tab pos="568325" algn="l"/>
                        </a:tabLst>
                      </a:pPr>
                      <a:r>
                        <a:rPr lang="en-US" sz="1600" b="0" i="0" baseline="0" dirty="0" smtClean="0">
                          <a:solidFill>
                            <a:srgbClr val="FF0000"/>
                          </a:solidFill>
                          <a:latin typeface="Arial" panose="020B0604020202020204" pitchFamily="34" charset="0"/>
                          <a:cs typeface="Arial" panose="020B0604020202020204" pitchFamily="34" charset="0"/>
                        </a:rPr>
                        <a:t>Adding Value is important for quality Suits.</a:t>
                      </a:r>
                    </a:p>
                    <a:p>
                      <a:pPr marL="519113" indent="-284163">
                        <a:buFont typeface="+mj-lt"/>
                        <a:buAutoNum type="alphaLcParenR"/>
                        <a:tabLst/>
                      </a:pPr>
                      <a:r>
                        <a:rPr lang="en-US" sz="1600" b="0" i="0" baseline="0" dirty="0" smtClean="0">
                          <a:solidFill>
                            <a:srgbClr val="FF0000"/>
                          </a:solidFill>
                          <a:latin typeface="Arial" panose="020B0604020202020204" pitchFamily="34" charset="0"/>
                          <a:cs typeface="Arial" panose="020B0604020202020204" pitchFamily="34" charset="0"/>
                        </a:rPr>
                        <a:t>Appendix 1 shows added value for Salah’s business. Identify and explain </a:t>
                      </a:r>
                      <a:r>
                        <a:rPr lang="en-US" sz="1600" b="1" i="0" baseline="0" dirty="0" smtClean="0">
                          <a:solidFill>
                            <a:srgbClr val="FF0000"/>
                          </a:solidFill>
                          <a:latin typeface="Arial" panose="020B0604020202020204" pitchFamily="34" charset="0"/>
                          <a:cs typeface="Arial" panose="020B0604020202020204" pitchFamily="34" charset="0"/>
                        </a:rPr>
                        <a:t>two</a:t>
                      </a:r>
                      <a:r>
                        <a:rPr lang="en-US" sz="1600" b="0" i="0" baseline="0" dirty="0" smtClean="0">
                          <a:solidFill>
                            <a:srgbClr val="FF0000"/>
                          </a:solidFill>
                          <a:latin typeface="Arial" panose="020B0604020202020204" pitchFamily="34" charset="0"/>
                          <a:cs typeface="Arial" panose="020B0604020202020204" pitchFamily="34" charset="0"/>
                        </a:rPr>
                        <a:t> ways Salah could increase the added value for the suits. [8]</a:t>
                      </a:r>
                    </a:p>
                    <a:p>
                      <a:pPr marL="519113" indent="-284163">
                        <a:buFont typeface="+mj-lt"/>
                        <a:buAutoNum type="alphaLcParenR"/>
                        <a:tabLst/>
                      </a:pPr>
                      <a:r>
                        <a:rPr lang="en-US" sz="1600" b="0" i="0" baseline="0" dirty="0" smtClean="0">
                          <a:solidFill>
                            <a:srgbClr val="FF0000"/>
                          </a:solidFill>
                          <a:latin typeface="Arial" panose="020B0604020202020204" pitchFamily="34" charset="0"/>
                          <a:cs typeface="Arial" panose="020B0604020202020204" pitchFamily="34" charset="0"/>
                        </a:rPr>
                        <a:t>Salah says that Option 1 would require a different marketing mix to Option 2. How do you think each of the elements of the marketing mix will be different for the two products in Option 1 and Option 2? Justify your answer. [12]</a:t>
                      </a:r>
                    </a:p>
                    <a:p>
                      <a:pPr marL="741363" indent="-285750">
                        <a:buClr>
                          <a:srgbClr val="00B050"/>
                        </a:buClr>
                        <a:buSzPct val="122000"/>
                        <a:buFont typeface="Arial" panose="020B0604020202020204" pitchFamily="34" charset="0"/>
                        <a:buChar char="•"/>
                        <a:tabLst/>
                      </a:pPr>
                      <a:r>
                        <a:rPr lang="en-US" sz="1600" b="0" i="0" baseline="0" dirty="0" smtClean="0">
                          <a:solidFill>
                            <a:srgbClr val="FF0000"/>
                          </a:solidFill>
                          <a:latin typeface="Arial" panose="020B0604020202020204" pitchFamily="34" charset="0"/>
                          <a:cs typeface="Arial" panose="020B0604020202020204" pitchFamily="34" charset="0"/>
                        </a:rPr>
                        <a:t>Product</a:t>
                      </a:r>
                    </a:p>
                    <a:p>
                      <a:pPr marL="741363" indent="-285750">
                        <a:buClr>
                          <a:srgbClr val="00B050"/>
                        </a:buClr>
                        <a:buSzPct val="122000"/>
                        <a:buFont typeface="Arial" panose="020B0604020202020204" pitchFamily="34" charset="0"/>
                        <a:buChar char="•"/>
                        <a:tabLst/>
                      </a:pPr>
                      <a:r>
                        <a:rPr lang="en-US" sz="1600" b="0" i="0" baseline="0" dirty="0" smtClean="0">
                          <a:solidFill>
                            <a:srgbClr val="FF0000"/>
                          </a:solidFill>
                          <a:latin typeface="Arial" panose="020B0604020202020204" pitchFamily="34" charset="0"/>
                          <a:cs typeface="Arial" panose="020B0604020202020204" pitchFamily="34" charset="0"/>
                        </a:rPr>
                        <a:t>Place</a:t>
                      </a:r>
                    </a:p>
                    <a:p>
                      <a:pPr marL="741363" indent="-285750">
                        <a:buClr>
                          <a:srgbClr val="00B050"/>
                        </a:buClr>
                        <a:buSzPct val="122000"/>
                        <a:buFont typeface="Arial" panose="020B0604020202020204" pitchFamily="34" charset="0"/>
                        <a:buChar char="•"/>
                        <a:tabLst/>
                      </a:pPr>
                      <a:r>
                        <a:rPr lang="en-US" sz="1600" b="0" i="0" baseline="0" dirty="0" smtClean="0">
                          <a:solidFill>
                            <a:srgbClr val="FF0000"/>
                          </a:solidFill>
                          <a:latin typeface="Arial" panose="020B0604020202020204" pitchFamily="34" charset="0"/>
                          <a:cs typeface="Arial" panose="020B0604020202020204" pitchFamily="34" charset="0"/>
                        </a:rPr>
                        <a:t>Price</a:t>
                      </a:r>
                    </a:p>
                    <a:p>
                      <a:pPr marL="741363" indent="-285750">
                        <a:buClr>
                          <a:srgbClr val="00B050"/>
                        </a:buClr>
                        <a:buSzPct val="122000"/>
                        <a:buFont typeface="Arial" panose="020B0604020202020204" pitchFamily="34" charset="0"/>
                        <a:buChar char="•"/>
                        <a:tabLst/>
                      </a:pPr>
                      <a:r>
                        <a:rPr lang="en-US" sz="1600" b="0" i="0" baseline="0" dirty="0" smtClean="0">
                          <a:solidFill>
                            <a:srgbClr val="FF0000"/>
                          </a:solidFill>
                          <a:latin typeface="Arial" panose="020B0604020202020204" pitchFamily="34" charset="0"/>
                          <a:cs typeface="Arial" panose="020B0604020202020204" pitchFamily="34" charset="0"/>
                        </a:rPr>
                        <a:t>Promotion</a:t>
                      </a:r>
                    </a:p>
                  </a:txBody>
                  <a:tcPr/>
                </a:tc>
              </a:tr>
            </a:tbl>
          </a:graphicData>
        </a:graphic>
      </p:graphicFrame>
      <p:sp>
        <p:nvSpPr>
          <p:cNvPr id="10" name="TextBox 9">
            <a:hlinkClick r:id="rId3" action="ppaction://hlinkfile"/>
          </p:cNvPr>
          <p:cNvSpPr txBox="1"/>
          <p:nvPr/>
        </p:nvSpPr>
        <p:spPr>
          <a:xfrm>
            <a:off x="8529970" y="5157192"/>
            <a:ext cx="342494"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sz="2400" b="1" dirty="0">
              <a:solidFill>
                <a:srgbClr val="FF0000"/>
              </a:solidFill>
            </a:endParaRPr>
          </a:p>
        </p:txBody>
      </p:sp>
      <p:sp>
        <p:nvSpPr>
          <p:cNvPr id="11" name="Round Same Side Corner Rectangle 10">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1150380"/>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4.4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174037039"/>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23850" y="1162481"/>
            <a:ext cx="6660728" cy="5447645"/>
          </a:xfrm>
          <a:prstGeom prst="rect">
            <a:avLst/>
          </a:prstGeom>
        </p:spPr>
        <p:txBody>
          <a:bodyPr wrap="square">
            <a:spAutoFit/>
          </a:bodyPr>
          <a:lstStyle/>
          <a:p>
            <a:r>
              <a:rPr lang="en-GB" sz="2320" dirty="0"/>
              <a:t>Outlines below are the objectives for this section of the Unit. They should be revised as part of the exam preparation</a:t>
            </a:r>
            <a:r>
              <a:rPr lang="en-GB" sz="2320" dirty="0" smtClean="0"/>
              <a:t>.</a:t>
            </a:r>
            <a:endParaRPr lang="en-GB" sz="2320" b="1" dirty="0" smtClean="0"/>
          </a:p>
          <a:p>
            <a:r>
              <a:rPr lang="en-GB" sz="2320" b="1" dirty="0" smtClean="0"/>
              <a:t>4.4.1 </a:t>
            </a:r>
            <a:r>
              <a:rPr lang="en-GB" sz="2320" b="1" dirty="0"/>
              <a:t>The main factors influencing the location and relocation decisions of a business:</a:t>
            </a:r>
          </a:p>
          <a:p>
            <a:pPr marL="457200" indent="-285750">
              <a:buClr>
                <a:srgbClr val="00B050"/>
              </a:buClr>
              <a:buFont typeface="Arial" panose="020B0604020202020204" pitchFamily="34" charset="0"/>
              <a:buChar char="•"/>
            </a:pPr>
            <a:r>
              <a:rPr lang="en-GB" sz="2320" dirty="0" smtClean="0"/>
              <a:t>Factors </a:t>
            </a:r>
            <a:r>
              <a:rPr lang="en-GB" sz="2320" dirty="0"/>
              <a:t>relevant to the location decision of </a:t>
            </a:r>
            <a:r>
              <a:rPr lang="en-GB" sz="2320" dirty="0" smtClean="0"/>
              <a:t>manufacturing businesses </a:t>
            </a:r>
            <a:r>
              <a:rPr lang="en-GB" sz="2320" dirty="0"/>
              <a:t>and service businesses</a:t>
            </a:r>
          </a:p>
          <a:p>
            <a:pPr marL="457200" indent="-285750">
              <a:buClr>
                <a:srgbClr val="00B050"/>
              </a:buClr>
              <a:buFont typeface="Arial" panose="020B0604020202020204" pitchFamily="34" charset="0"/>
              <a:buChar char="•"/>
            </a:pPr>
            <a:r>
              <a:rPr lang="en-GB" sz="2320" dirty="0" smtClean="0"/>
              <a:t>Factors </a:t>
            </a:r>
            <a:r>
              <a:rPr lang="en-GB" sz="2320" dirty="0"/>
              <a:t>that a business could consider when deciding </a:t>
            </a:r>
            <a:r>
              <a:rPr lang="en-GB" sz="2320" dirty="0" smtClean="0"/>
              <a:t>which country </a:t>
            </a:r>
            <a:r>
              <a:rPr lang="en-GB" sz="2320" dirty="0"/>
              <a:t>to locate operations in</a:t>
            </a:r>
          </a:p>
          <a:p>
            <a:pPr marL="457200" indent="-285750">
              <a:buClr>
                <a:srgbClr val="00B050"/>
              </a:buClr>
              <a:buFont typeface="Arial" panose="020B0604020202020204" pitchFamily="34" charset="0"/>
              <a:buChar char="•"/>
            </a:pPr>
            <a:r>
              <a:rPr lang="en-GB" sz="2320" dirty="0" smtClean="0"/>
              <a:t>The </a:t>
            </a:r>
            <a:r>
              <a:rPr lang="en-GB" sz="2320" dirty="0"/>
              <a:t>role of legal controls on location decisions</a:t>
            </a:r>
          </a:p>
          <a:p>
            <a:pPr marL="457200" indent="-285750">
              <a:buClr>
                <a:srgbClr val="00B050"/>
              </a:buClr>
              <a:buFont typeface="Arial" panose="020B0604020202020204" pitchFamily="34" charset="0"/>
              <a:buChar char="•"/>
            </a:pPr>
            <a:r>
              <a:rPr lang="en-GB" sz="2320" dirty="0" smtClean="0"/>
              <a:t>Recommend </a:t>
            </a:r>
            <a:r>
              <a:rPr lang="en-GB" sz="2320" dirty="0"/>
              <a:t>and justify an appropriate location for a business </a:t>
            </a:r>
            <a:r>
              <a:rPr lang="en-GB" sz="2320" dirty="0" smtClean="0"/>
              <a:t>in given </a:t>
            </a:r>
            <a:r>
              <a:rPr lang="en-GB" sz="2320" dirty="0"/>
              <a:t>circumstances</a:t>
            </a: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4.4.1 – Location of Industry</a:t>
            </a:r>
            <a:endParaRPr lang="en-GB" sz="4000" b="1" dirty="0" smtClean="0"/>
          </a:p>
        </p:txBody>
      </p:sp>
      <p:sp>
        <p:nvSpPr>
          <p:cNvPr id="8" name="Rectangle 7"/>
          <p:cNvSpPr/>
          <p:nvPr/>
        </p:nvSpPr>
        <p:spPr>
          <a:xfrm>
            <a:off x="323850" y="1196752"/>
            <a:ext cx="6660728" cy="5216813"/>
          </a:xfrm>
          <a:prstGeom prst="rect">
            <a:avLst/>
          </a:prstGeom>
        </p:spPr>
        <p:txBody>
          <a:bodyPr wrap="square">
            <a:spAutoFit/>
          </a:bodyPr>
          <a:lstStyle/>
          <a:p>
            <a:pPr marL="395288" indent="-395288">
              <a:spcAft>
                <a:spcPts val="600"/>
              </a:spcAft>
              <a:buClr>
                <a:srgbClr val="00B050"/>
              </a:buClr>
              <a:buFont typeface="Wingdings 3" panose="05040102010807070707" pitchFamily="18" charset="2"/>
              <a:buChar char=""/>
            </a:pPr>
            <a:r>
              <a:rPr lang="en-GB" sz="1900" dirty="0" smtClean="0"/>
              <a:t>The location of a business is usually considered when it is first set up or when its present position proves unsatisfactory for some reason. The business environment is constantly changing  and a business objectives, for example expanding or increasing profits, may result in a location no longer being suitable. The business may look for an alternative site to set up additional factories/shops either at home or abroad.</a:t>
            </a:r>
            <a:endParaRPr lang="en-GB" sz="1900" dirty="0"/>
          </a:p>
          <a:p>
            <a:pPr marL="395288" indent="-395288">
              <a:spcAft>
                <a:spcPts val="600"/>
              </a:spcAft>
              <a:buClr>
                <a:srgbClr val="00B050"/>
              </a:buClr>
              <a:buFont typeface="Wingdings 3" panose="05040102010807070707" pitchFamily="18" charset="2"/>
              <a:buChar char=""/>
            </a:pPr>
            <a:r>
              <a:rPr lang="en-US" sz="1900" dirty="0" smtClean="0"/>
              <a:t>Many business operate on a large scale and look at a location on a world level, not just national or continental level. This is often termed globalization because firms plan many aspects of their business, such as location decisions, marketing and sales, on a global scale.</a:t>
            </a:r>
          </a:p>
          <a:p>
            <a:pPr marL="395288" indent="-395288">
              <a:spcAft>
                <a:spcPts val="600"/>
              </a:spcAft>
              <a:buClr>
                <a:srgbClr val="00B050"/>
              </a:buClr>
              <a:buFont typeface="Wingdings 3" panose="05040102010807070707" pitchFamily="18" charset="2"/>
              <a:buChar char=""/>
            </a:pPr>
            <a:r>
              <a:rPr lang="en-US" sz="1900" dirty="0" smtClean="0"/>
              <a:t>Factors affecting where a manufacturing business chooses to locate will usually be different from those factors affecting where a service sector business will set up, so these have to be considered separately.</a:t>
            </a:r>
            <a:endParaRPr lang="en-GB" sz="1900" dirty="0" smtClean="0"/>
          </a:p>
        </p:txBody>
      </p:sp>
      <p:sp>
        <p:nvSpPr>
          <p:cNvPr id="6" name="Round Same Side Corner Rectangle 5">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241</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704856" cy="742066"/>
          </a:xfrm>
        </p:spPr>
        <p:txBody>
          <a:bodyPr>
            <a:noAutofit/>
          </a:bodyPr>
          <a:lstStyle/>
          <a:p>
            <a:r>
              <a:rPr lang="en-GB" sz="4000" dirty="0" smtClean="0"/>
              <a:t>4.4.1 – Location of Manufacturing</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618602417"/>
              </p:ext>
            </p:extLst>
          </p:nvPr>
        </p:nvGraphicFramePr>
        <p:xfrm>
          <a:off x="323528" y="1124744"/>
          <a:ext cx="6661050" cy="5395252"/>
        </p:xfrm>
        <a:graphic>
          <a:graphicData uri="http://schemas.openxmlformats.org/drawingml/2006/table">
            <a:tbl>
              <a:tblPr firstRow="1" bandRow="1">
                <a:tableStyleId>{2D5ABB26-0587-4C30-8999-92F81FD0307C}</a:tableStyleId>
              </a:tblPr>
              <a:tblGrid>
                <a:gridCol w="6661050"/>
              </a:tblGrid>
              <a:tr h="5395252">
                <a:tc>
                  <a:txBody>
                    <a:bodyPr/>
                    <a:lstStyle/>
                    <a:p>
                      <a:pPr marL="0" indent="0">
                        <a:buClr>
                          <a:srgbClr val="00B050"/>
                        </a:buClr>
                        <a:buFont typeface="Wingdings 3" panose="05040102010807070707" pitchFamily="18" charset="2"/>
                        <a:buNone/>
                      </a:pPr>
                      <a:r>
                        <a:rPr lang="en-US" sz="1450" b="1" i="0" dirty="0" smtClean="0">
                          <a:latin typeface="Arial" panose="020B0604020202020204" pitchFamily="34" charset="0"/>
                          <a:cs typeface="Arial" panose="020B0604020202020204" pitchFamily="34" charset="0"/>
                        </a:rPr>
                        <a:t>Production</a:t>
                      </a:r>
                      <a:r>
                        <a:rPr lang="en-US" sz="1450" b="1" i="0" baseline="0" dirty="0" smtClean="0">
                          <a:latin typeface="Arial" panose="020B0604020202020204" pitchFamily="34" charset="0"/>
                          <a:cs typeface="Arial" panose="020B0604020202020204" pitchFamily="34" charset="0"/>
                        </a:rPr>
                        <a:t> Methods and Location Decisions</a:t>
                      </a:r>
                    </a:p>
                    <a:p>
                      <a:pPr marL="284163" indent="-284163">
                        <a:buClr>
                          <a:srgbClr val="00B050"/>
                        </a:buClr>
                        <a:buFont typeface="Wingdings 3" panose="05040102010807070707" pitchFamily="18" charset="2"/>
                        <a:buChar char=""/>
                      </a:pPr>
                      <a:r>
                        <a:rPr lang="en-US" sz="1450" b="0" i="0" dirty="0" smtClean="0">
                          <a:latin typeface="Arial" panose="020B0604020202020204" pitchFamily="34" charset="0"/>
                          <a:cs typeface="Arial" panose="020B0604020202020204" pitchFamily="34" charset="0"/>
                        </a:rPr>
                        <a:t>The type of production methods used in a manufacturing business</a:t>
                      </a:r>
                      <a:r>
                        <a:rPr lang="en-US" sz="1450" b="0" i="0" baseline="0" dirty="0" smtClean="0">
                          <a:latin typeface="Arial" panose="020B0604020202020204" pitchFamily="34" charset="0"/>
                          <a:cs typeface="Arial" panose="020B0604020202020204" pitchFamily="34" charset="0"/>
                        </a:rPr>
                        <a:t> is going to have a significant influence on the location of that business.</a:t>
                      </a:r>
                    </a:p>
                    <a:p>
                      <a:pPr marL="284163" indent="-284163">
                        <a:buClr>
                          <a:srgbClr val="00B050"/>
                        </a:buClr>
                        <a:buFont typeface="Wingdings 3" panose="05040102010807070707" pitchFamily="18" charset="2"/>
                        <a:buChar char=""/>
                      </a:pPr>
                      <a:endParaRPr lang="en-US" sz="1450" b="0" i="0" baseline="0" dirty="0" smtClean="0">
                        <a:latin typeface="Arial" panose="020B0604020202020204" pitchFamily="34" charset="0"/>
                        <a:cs typeface="Arial" panose="020B0604020202020204" pitchFamily="34" charset="0"/>
                      </a:endParaRPr>
                    </a:p>
                    <a:p>
                      <a:pPr marL="284163" indent="-284163" algn="ctr">
                        <a:buClr>
                          <a:srgbClr val="00B050"/>
                        </a:buClr>
                        <a:buFont typeface="Wingdings 3" panose="05040102010807070707" pitchFamily="18" charset="2"/>
                        <a:buChar char=""/>
                      </a:pPr>
                      <a:r>
                        <a:rPr lang="en-US" sz="1450" b="0" i="0" baseline="0" dirty="0" smtClean="0">
                          <a:latin typeface="Arial" panose="020B0604020202020204" pitchFamily="34" charset="0"/>
                          <a:cs typeface="Arial" panose="020B0604020202020204" pitchFamily="34" charset="0"/>
                        </a:rPr>
                        <a:t>An example of flow production</a:t>
                      </a:r>
                    </a:p>
                    <a:p>
                      <a:pPr marL="284163" indent="-284163">
                        <a:buClr>
                          <a:srgbClr val="00B050"/>
                        </a:buClr>
                        <a:buFont typeface="Wingdings 3" panose="05040102010807070707" pitchFamily="18" charset="2"/>
                        <a:buChar char=""/>
                      </a:pPr>
                      <a:endParaRPr lang="en-US" sz="1450" b="0" i="0" baseline="0" dirty="0" smtClean="0">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450" b="0" i="0" baseline="0" dirty="0" smtClean="0">
                          <a:latin typeface="Arial" panose="020B0604020202020204" pitchFamily="34" charset="0"/>
                          <a:cs typeface="Arial" panose="020B0604020202020204" pitchFamily="34" charset="0"/>
                        </a:rPr>
                        <a:t>If job production is used, the business is likely to be on </a:t>
                      </a:r>
                      <a:br>
                        <a:rPr lang="en-US" sz="1450" b="0" i="0" baseline="0" dirty="0" smtClean="0">
                          <a:latin typeface="Arial" panose="020B0604020202020204" pitchFamily="34" charset="0"/>
                          <a:cs typeface="Arial" panose="020B0604020202020204" pitchFamily="34" charset="0"/>
                        </a:rPr>
                      </a:br>
                      <a:r>
                        <a:rPr lang="en-US" sz="1450" b="0" i="0" baseline="0" dirty="0" smtClean="0">
                          <a:latin typeface="Arial" panose="020B0604020202020204" pitchFamily="34" charset="0"/>
                          <a:cs typeface="Arial" panose="020B0604020202020204" pitchFamily="34" charset="0"/>
                        </a:rPr>
                        <a:t>a small scale and so the influence of the nearness of </a:t>
                      </a:r>
                      <a:br>
                        <a:rPr lang="en-US" sz="1450" b="0" i="0" baseline="0" dirty="0" smtClean="0">
                          <a:latin typeface="Arial" panose="020B0604020202020204" pitchFamily="34" charset="0"/>
                          <a:cs typeface="Arial" panose="020B0604020202020204" pitchFamily="34" charset="0"/>
                        </a:rPr>
                      </a:br>
                      <a:r>
                        <a:rPr lang="en-US" sz="1450" b="0" i="0" baseline="0" dirty="0" smtClean="0">
                          <a:latin typeface="Arial" panose="020B0604020202020204" pitchFamily="34" charset="0"/>
                          <a:cs typeface="Arial" panose="020B0604020202020204" pitchFamily="34" charset="0"/>
                        </a:rPr>
                        <a:t>components will be of less importance to the business </a:t>
                      </a:r>
                      <a:br>
                        <a:rPr lang="en-US" sz="1450" b="0" i="0" baseline="0" dirty="0" smtClean="0">
                          <a:latin typeface="Arial" panose="020B0604020202020204" pitchFamily="34" charset="0"/>
                          <a:cs typeface="Arial" panose="020B0604020202020204" pitchFamily="34" charset="0"/>
                        </a:rPr>
                      </a:br>
                      <a:r>
                        <a:rPr lang="en-US" sz="1450" b="0" i="0" baseline="0" dirty="0" smtClean="0">
                          <a:latin typeface="Arial" panose="020B0604020202020204" pitchFamily="34" charset="0"/>
                          <a:cs typeface="Arial" panose="020B0604020202020204" pitchFamily="34" charset="0"/>
                        </a:rPr>
                        <a:t>than if flow production is used.</a:t>
                      </a:r>
                    </a:p>
                    <a:p>
                      <a:pPr marL="284163" indent="-284163">
                        <a:buClr>
                          <a:srgbClr val="00B050"/>
                        </a:buClr>
                        <a:buFont typeface="Wingdings 3" panose="05040102010807070707" pitchFamily="18" charset="2"/>
                        <a:buChar char=""/>
                      </a:pPr>
                      <a:r>
                        <a:rPr lang="en-US" sz="1450" b="0" i="0" baseline="0" dirty="0" smtClean="0">
                          <a:latin typeface="Arial" panose="020B0604020202020204" pitchFamily="34" charset="0"/>
                          <a:cs typeface="Arial" panose="020B0604020202020204" pitchFamily="34" charset="0"/>
                        </a:rPr>
                        <a:t>If production is on a large scale, the location of components will need to be transported and the cost will be high.</a:t>
                      </a:r>
                    </a:p>
                    <a:p>
                      <a:pPr marL="0" indent="0">
                        <a:buClr>
                          <a:srgbClr val="00B050"/>
                        </a:buClr>
                        <a:buFont typeface="Wingdings 3" panose="05040102010807070707" pitchFamily="18" charset="2"/>
                        <a:buNone/>
                      </a:pPr>
                      <a:r>
                        <a:rPr lang="en-US" sz="1450" b="1" i="0" baseline="0" dirty="0" smtClean="0">
                          <a:latin typeface="Arial" panose="020B0604020202020204" pitchFamily="34" charset="0"/>
                          <a:cs typeface="Arial" panose="020B0604020202020204" pitchFamily="34" charset="0"/>
                        </a:rPr>
                        <a:t>Market</a:t>
                      </a:r>
                    </a:p>
                    <a:p>
                      <a:pPr marL="284163" indent="-284163">
                        <a:buClr>
                          <a:srgbClr val="00B050"/>
                        </a:buClr>
                        <a:buFont typeface="Wingdings 3" panose="05040102010807070707" pitchFamily="18" charset="2"/>
                        <a:buChar char=""/>
                      </a:pPr>
                      <a:r>
                        <a:rPr lang="en-US" sz="1450" b="0" i="0" dirty="0" smtClean="0">
                          <a:latin typeface="Arial" panose="020B0604020202020204" pitchFamily="34" charset="0"/>
                          <a:cs typeface="Arial" panose="020B0604020202020204" pitchFamily="34" charset="0"/>
                        </a:rPr>
                        <a:t>Locating</a:t>
                      </a:r>
                      <a:r>
                        <a:rPr lang="en-US" sz="1450" b="0" i="0" baseline="0" dirty="0" smtClean="0">
                          <a:latin typeface="Arial" panose="020B0604020202020204" pitchFamily="34" charset="0"/>
                          <a:cs typeface="Arial" panose="020B0604020202020204" pitchFamily="34" charset="0"/>
                        </a:rPr>
                        <a:t> a factory near to the market for its products used to be considered important when the product became heavier and more expensive to transport than the raw materials / components. E.g. a drinks manufacturer, where the bottles and ingredients are light than the filled bottles and so the factory may have to be located near to the main markets for the product.</a:t>
                      </a:r>
                    </a:p>
                    <a:p>
                      <a:pPr marL="284163" indent="-284163">
                        <a:buClr>
                          <a:srgbClr val="00B050"/>
                        </a:buClr>
                        <a:buFont typeface="Wingdings 3" panose="05040102010807070707" pitchFamily="18" charset="2"/>
                        <a:buChar char=""/>
                      </a:pPr>
                      <a:r>
                        <a:rPr lang="en-US" sz="1450" b="0" i="0" baseline="0" dirty="0" smtClean="0">
                          <a:latin typeface="Arial" panose="020B0604020202020204" pitchFamily="34" charset="0"/>
                          <a:cs typeface="Arial" panose="020B0604020202020204" pitchFamily="34" charset="0"/>
                        </a:rPr>
                        <a:t>Today, because transport if more improved, being near to the market is less important, even for weight gaining or bulk-increasing products. If the product perishes quickly and need to be freshly delivered to the market, such as milk, break and cakes, the factory might be located close to the retail outlets. However ways of preserving food for longer have reduced the importance of this.</a:t>
                      </a:r>
                      <a:endParaRPr lang="en-US" sz="1450" b="0" i="0" dirty="0" smtClean="0">
                        <a:latin typeface="Arial" panose="020B0604020202020204" pitchFamily="34" charset="0"/>
                        <a:cs typeface="Arial" panose="020B0604020202020204" pitchFamily="34" charset="0"/>
                      </a:endParaRPr>
                    </a:p>
                  </a:txBody>
                  <a:tcPr/>
                </a:tc>
              </a:tr>
            </a:tbl>
          </a:graphicData>
        </a:graphic>
      </p:graphicFrame>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2080" y="2065457"/>
            <a:ext cx="1728192" cy="1147519"/>
          </a:xfrm>
          <a:prstGeom prst="rect">
            <a:avLst/>
          </a:prstGeom>
          <a:effectLst>
            <a:outerShdw blurRad="152400" dist="38100" dir="2700000" sx="104000" sy="104000" algn="tl" rotWithShape="0">
              <a:prstClr val="black">
                <a:alpha val="40000"/>
              </a:prstClr>
            </a:outerShdw>
          </a:effectLst>
        </p:spPr>
      </p:pic>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242</a:t>
            </a:r>
            <a:endParaRPr lang="en-GB" sz="2000" b="1"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4"/>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4"/>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4"/>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8630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704856" cy="742066"/>
          </a:xfrm>
        </p:spPr>
        <p:txBody>
          <a:bodyPr>
            <a:noAutofit/>
          </a:bodyPr>
          <a:lstStyle/>
          <a:p>
            <a:r>
              <a:rPr lang="en-GB" sz="4000" dirty="0" smtClean="0"/>
              <a:t>4.4.1 – Location of Manufacturing</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840139171"/>
              </p:ext>
            </p:extLst>
          </p:nvPr>
        </p:nvGraphicFramePr>
        <p:xfrm>
          <a:off x="323528" y="1124744"/>
          <a:ext cx="6661050" cy="5395252"/>
        </p:xfrm>
        <a:graphic>
          <a:graphicData uri="http://schemas.openxmlformats.org/drawingml/2006/table">
            <a:tbl>
              <a:tblPr firstRow="1" bandRow="1">
                <a:tableStyleId>{2D5ABB26-0587-4C30-8999-92F81FD0307C}</a:tableStyleId>
              </a:tblPr>
              <a:tblGrid>
                <a:gridCol w="6661050"/>
              </a:tblGrid>
              <a:tr h="5395252">
                <a:tc>
                  <a:txBody>
                    <a:bodyPr/>
                    <a:lstStyle/>
                    <a:p>
                      <a:pPr marL="0" indent="0">
                        <a:buClr>
                          <a:srgbClr val="00B050"/>
                        </a:buClr>
                        <a:buFont typeface="Wingdings 3" panose="05040102010807070707" pitchFamily="18" charset="2"/>
                        <a:buNone/>
                      </a:pPr>
                      <a:r>
                        <a:rPr lang="en-US" sz="1500" b="1" i="0" dirty="0" smtClean="0">
                          <a:latin typeface="Arial" panose="020B0604020202020204" pitchFamily="34" charset="0"/>
                          <a:cs typeface="Arial" panose="020B0604020202020204" pitchFamily="34" charset="0"/>
                        </a:rPr>
                        <a:t>Raw Materials/Components</a:t>
                      </a:r>
                      <a:endParaRPr lang="en-US" sz="1500" b="1" i="0" baseline="0" dirty="0" smtClean="0">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500" b="0" i="0" dirty="0" smtClean="0">
                          <a:latin typeface="Arial" panose="020B0604020202020204" pitchFamily="34" charset="0"/>
                          <a:cs typeface="Arial" panose="020B0604020202020204" pitchFamily="34" charset="0"/>
                        </a:rPr>
                        <a:t>Similar to weight gaining or bulk increasing products, the raw materials may be considerably</a:t>
                      </a:r>
                      <a:r>
                        <a:rPr lang="en-US" sz="1500" b="0" i="0" baseline="0" dirty="0" smtClean="0">
                          <a:latin typeface="Arial" panose="020B0604020202020204" pitchFamily="34" charset="0"/>
                          <a:cs typeface="Arial" panose="020B0604020202020204" pitchFamily="34" charset="0"/>
                        </a:rPr>
                        <a:t> heavier or more expensive to transport than the finished product. Where a mineral is processed from the ore, there will be a considerable amount of waste produced in the process. It is often cheaper to process the ore near to the mining site than to transport it elsewhere.</a:t>
                      </a:r>
                    </a:p>
                    <a:p>
                      <a:pPr marL="284163" indent="-284163">
                        <a:buClr>
                          <a:srgbClr val="00B050"/>
                        </a:buClr>
                        <a:buFont typeface="Wingdings 3" panose="05040102010807070707" pitchFamily="18" charset="2"/>
                        <a:buChar char=""/>
                      </a:pPr>
                      <a:r>
                        <a:rPr lang="en-US" sz="1500" b="0" i="0" baseline="0" dirty="0" smtClean="0">
                          <a:latin typeface="Arial" panose="020B0604020202020204" pitchFamily="34" charset="0"/>
                          <a:cs typeface="Arial" panose="020B0604020202020204" pitchFamily="34" charset="0"/>
                        </a:rPr>
                        <a:t>If a particular process uses many different components, a business might look very carefully at its location. If many of these component suppliers are located near to one another, it might be preferable to locate near to these suppliers. This was often a factor in car manufacturing, where many different components are used to assemble a car, but improved transport has lessened this need.</a:t>
                      </a:r>
                    </a:p>
                    <a:p>
                      <a:pPr marL="284163" indent="-284163">
                        <a:buClr>
                          <a:srgbClr val="00B050"/>
                        </a:buClr>
                        <a:buFont typeface="Wingdings 3" panose="05040102010807070707" pitchFamily="18" charset="2"/>
                        <a:buChar char=""/>
                      </a:pPr>
                      <a:r>
                        <a:rPr lang="en-US" sz="1500" b="0" i="0" baseline="0" dirty="0" smtClean="0">
                          <a:latin typeface="Arial" panose="020B0604020202020204" pitchFamily="34" charset="0"/>
                          <a:cs typeface="Arial" panose="020B0604020202020204" pitchFamily="34" charset="0"/>
                        </a:rPr>
                        <a:t>If the raw materials need to be processed quickly, whilst still fresh, locating near the raw materials source is still important. E.g. frozen vegetables, fish or tinned fruits, which need to be processed quickly, though there will still be a lot of waste.</a:t>
                      </a:r>
                      <a:endParaRPr lang="en-US" sz="1500" b="0" i="0" dirty="0" smtClean="0">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242</a:t>
            </a:r>
            <a:endParaRPr lang="en-GB" sz="20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0140" y="5229200"/>
            <a:ext cx="2363868" cy="1329341"/>
          </a:xfrm>
          <a:prstGeom prst="rect">
            <a:avLst/>
          </a:prstGeom>
          <a:effectLst>
            <a:outerShdw blurRad="152400" dist="38100" dir="2700000" sx="104000" sy="104000" algn="tl" rotWithShape="0">
              <a:prstClr val="black">
                <a:alpha val="40000"/>
              </a:prstClr>
            </a:outerShdw>
          </a:effectLst>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14933" y="5229199"/>
            <a:ext cx="1961323" cy="1329341"/>
          </a:xfrm>
          <a:prstGeom prst="rect">
            <a:avLst/>
          </a:prstGeom>
          <a:effectLst>
            <a:outerShdw blurRad="152400" dist="38100" dir="2700000" sx="104000" sy="104000" algn="tl" rotWithShape="0">
              <a:prstClr val="black">
                <a:alpha val="40000"/>
              </a:prstClr>
            </a:outerShdw>
          </a:effec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7544" y="5226786"/>
            <a:ext cx="1491761" cy="1331754"/>
          </a:xfrm>
          <a:prstGeom prst="rect">
            <a:avLst/>
          </a:prstGeom>
          <a:effectLst>
            <a:outerShdw blurRad="152400" dist="38100" dir="2700000" sx="104000" sy="104000" algn="tl" rotWithShape="0">
              <a:prstClr val="black">
                <a:alpha val="40000"/>
              </a:prstClr>
            </a:outerShdw>
          </a:effectLst>
        </p:spPr>
      </p:pic>
      <p:graphicFrame>
        <p:nvGraphicFramePr>
          <p:cNvPr id="11" name="Table 10"/>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7"/>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7"/>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7"/>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7"/>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7"/>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794022"/>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704856" cy="742066"/>
          </a:xfrm>
        </p:spPr>
        <p:txBody>
          <a:bodyPr>
            <a:noAutofit/>
          </a:bodyPr>
          <a:lstStyle/>
          <a:p>
            <a:r>
              <a:rPr lang="en-GB" sz="4000" dirty="0" smtClean="0"/>
              <a:t>4.4.1 – Location of Manufacturing</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133217776"/>
              </p:ext>
            </p:extLst>
          </p:nvPr>
        </p:nvGraphicFramePr>
        <p:xfrm>
          <a:off x="323528" y="1124744"/>
          <a:ext cx="6661050" cy="5425440"/>
        </p:xfrm>
        <a:graphic>
          <a:graphicData uri="http://schemas.openxmlformats.org/drawingml/2006/table">
            <a:tbl>
              <a:tblPr firstRow="1" bandRow="1">
                <a:tableStyleId>{2D5ABB26-0587-4C30-8999-92F81FD0307C}</a:tableStyleId>
              </a:tblPr>
              <a:tblGrid>
                <a:gridCol w="6661050"/>
              </a:tblGrid>
              <a:tr h="5395252">
                <a:tc>
                  <a:txBody>
                    <a:bodyPr/>
                    <a:lstStyle/>
                    <a:p>
                      <a:pPr marL="0" indent="0">
                        <a:buClr>
                          <a:srgbClr val="00B050"/>
                        </a:buClr>
                        <a:buFont typeface="Wingdings 3" panose="05040102010807070707" pitchFamily="18" charset="2"/>
                        <a:buNone/>
                      </a:pPr>
                      <a:r>
                        <a:rPr lang="en-US" sz="1750" b="1" i="0" dirty="0" smtClean="0">
                          <a:latin typeface="Arial" panose="020B0604020202020204" pitchFamily="34" charset="0"/>
                          <a:cs typeface="Arial" panose="020B0604020202020204" pitchFamily="34" charset="0"/>
                        </a:rPr>
                        <a:t>External</a:t>
                      </a:r>
                      <a:r>
                        <a:rPr lang="en-US" sz="1750" b="1" i="0" baseline="0" dirty="0" smtClean="0">
                          <a:latin typeface="Arial" panose="020B0604020202020204" pitchFamily="34" charset="0"/>
                          <a:cs typeface="Arial" panose="020B0604020202020204" pitchFamily="34" charset="0"/>
                        </a:rPr>
                        <a:t> Economics of Scale</a:t>
                      </a:r>
                    </a:p>
                    <a:p>
                      <a:pPr marL="284163" indent="-284163">
                        <a:buClr>
                          <a:srgbClr val="00B050"/>
                        </a:buClr>
                        <a:buFont typeface="Wingdings 3" panose="05040102010807070707" pitchFamily="18" charset="2"/>
                        <a:buChar char=""/>
                      </a:pPr>
                      <a:r>
                        <a:rPr lang="en-US" sz="1750" b="0" i="0" dirty="0" smtClean="0">
                          <a:latin typeface="Arial" panose="020B0604020202020204" pitchFamily="34" charset="0"/>
                          <a:cs typeface="Arial" panose="020B0604020202020204" pitchFamily="34" charset="0"/>
                        </a:rPr>
                        <a:t>In addition to component suppliers, firms which support the business in other ways might need to be located nearby. Support businesses which install and maintain equipment may be</a:t>
                      </a:r>
                      <a:r>
                        <a:rPr lang="en-US" sz="1750" b="0" i="0" baseline="0" dirty="0" smtClean="0">
                          <a:latin typeface="Arial" panose="020B0604020202020204" pitchFamily="34" charset="0"/>
                          <a:cs typeface="Arial" panose="020B0604020202020204" pitchFamily="34" charset="0"/>
                        </a:rPr>
                        <a:t> better if nearby so they can respond quickly to breakdowns.</a:t>
                      </a:r>
                    </a:p>
                    <a:p>
                      <a:pPr marL="284163" indent="-284163">
                        <a:buClr>
                          <a:srgbClr val="00B050"/>
                        </a:buClr>
                        <a:buFont typeface="Wingdings 3" panose="05040102010807070707" pitchFamily="18" charset="2"/>
                        <a:buChar char=""/>
                      </a:pPr>
                      <a:r>
                        <a:rPr lang="en-US" sz="1750" b="0" i="0" baseline="0" dirty="0" smtClean="0">
                          <a:latin typeface="Arial" panose="020B0604020202020204" pitchFamily="34" charset="0"/>
                          <a:cs typeface="Arial" panose="020B0604020202020204" pitchFamily="34" charset="0"/>
                        </a:rPr>
                        <a:t>The local education establishments, universities, might have research departments who work with the business on developing new products, being in close contact will help the business be more effective.</a:t>
                      </a:r>
                    </a:p>
                    <a:p>
                      <a:pPr marL="0" indent="0">
                        <a:buClr>
                          <a:srgbClr val="00B050"/>
                        </a:buClr>
                        <a:buFont typeface="Wingdings 3" panose="05040102010807070707" pitchFamily="18" charset="2"/>
                        <a:buNone/>
                      </a:pPr>
                      <a:r>
                        <a:rPr lang="en-US" sz="1750" b="1" i="0" baseline="0" dirty="0" smtClean="0">
                          <a:latin typeface="Arial" panose="020B0604020202020204" pitchFamily="34" charset="0"/>
                          <a:cs typeface="Arial" panose="020B0604020202020204" pitchFamily="34" charset="0"/>
                        </a:rPr>
                        <a:t>Availability of Labour</a:t>
                      </a:r>
                    </a:p>
                    <a:p>
                      <a:pPr marL="284163" indent="-284163">
                        <a:buClr>
                          <a:srgbClr val="00B050"/>
                        </a:buClr>
                        <a:buFont typeface="Wingdings 3" panose="05040102010807070707" pitchFamily="18" charset="2"/>
                        <a:buChar char=""/>
                      </a:pPr>
                      <a:r>
                        <a:rPr lang="en-US" sz="1750" b="0" i="0" dirty="0" smtClean="0">
                          <a:latin typeface="Arial" panose="020B0604020202020204" pitchFamily="34" charset="0"/>
                          <a:cs typeface="Arial" panose="020B0604020202020204" pitchFamily="34" charset="0"/>
                        </a:rPr>
                        <a:t>To</a:t>
                      </a:r>
                      <a:r>
                        <a:rPr lang="en-US" sz="1750" b="0" i="0" baseline="0" dirty="0" smtClean="0">
                          <a:latin typeface="Arial" panose="020B0604020202020204" pitchFamily="34" charset="0"/>
                          <a:cs typeface="Arial" panose="020B0604020202020204" pitchFamily="34" charset="0"/>
                        </a:rPr>
                        <a:t> be able to manufacture products at least some labour will be necessary, even if it is not a great number. If particular skilled labour is needed, it may be easier and cheaper to recruit these employees if the business sets up in an area where people with the relevant skills live.</a:t>
                      </a:r>
                    </a:p>
                    <a:p>
                      <a:pPr marL="284163" indent="-284163">
                        <a:buClr>
                          <a:srgbClr val="00B050"/>
                        </a:buClr>
                        <a:buFont typeface="Wingdings 3" panose="05040102010807070707" pitchFamily="18" charset="2"/>
                        <a:buChar char=""/>
                      </a:pPr>
                      <a:r>
                        <a:rPr lang="en-US" sz="1750" b="0" i="0" baseline="0" dirty="0" smtClean="0">
                          <a:latin typeface="Arial" panose="020B0604020202020204" pitchFamily="34" charset="0"/>
                          <a:cs typeface="Arial" panose="020B0604020202020204" pitchFamily="34" charset="0"/>
                        </a:rPr>
                        <a:t>If the manufacturing process requires a large number of unskilled workers, an area where there is high unemployment may be more suitable. Also the wage rates paid to employees may vary and an area where the wages are lower will be more preferable.</a:t>
                      </a:r>
                      <a:endParaRPr lang="en-US" sz="1750" b="0" i="0" dirty="0" smtClean="0">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242</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3"/>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1428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704856" cy="742066"/>
          </a:xfrm>
        </p:spPr>
        <p:txBody>
          <a:bodyPr>
            <a:noAutofit/>
          </a:bodyPr>
          <a:lstStyle/>
          <a:p>
            <a:r>
              <a:rPr lang="en-GB" sz="4000" dirty="0" smtClean="0"/>
              <a:t>4.4.1 – Location of Manufacturing</a:t>
            </a:r>
            <a:endParaRPr lang="en-GB" sz="4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68132955"/>
              </p:ext>
            </p:extLst>
          </p:nvPr>
        </p:nvGraphicFramePr>
        <p:xfrm>
          <a:off x="323528" y="1124744"/>
          <a:ext cx="6661050" cy="5500116"/>
        </p:xfrm>
        <a:graphic>
          <a:graphicData uri="http://schemas.openxmlformats.org/drawingml/2006/table">
            <a:tbl>
              <a:tblPr firstRow="1" bandRow="1">
                <a:tableStyleId>{2D5ABB26-0587-4C30-8999-92F81FD0307C}</a:tableStyleId>
              </a:tblPr>
              <a:tblGrid>
                <a:gridCol w="6661050"/>
              </a:tblGrid>
              <a:tr h="5395252">
                <a:tc>
                  <a:txBody>
                    <a:bodyPr/>
                    <a:lstStyle/>
                    <a:p>
                      <a:pPr marL="0" indent="0">
                        <a:buClr>
                          <a:srgbClr val="00B050"/>
                        </a:buClr>
                        <a:buFont typeface="Wingdings 3" panose="05040102010807070707" pitchFamily="18" charset="2"/>
                        <a:buNone/>
                      </a:pPr>
                      <a:r>
                        <a:rPr lang="en-US" sz="1690" b="1" i="0" dirty="0" smtClean="0">
                          <a:latin typeface="Arial" panose="020B0604020202020204" pitchFamily="34" charset="0"/>
                          <a:cs typeface="Arial" panose="020B0604020202020204" pitchFamily="34" charset="0"/>
                        </a:rPr>
                        <a:t>Transport and Communications</a:t>
                      </a:r>
                      <a:endParaRPr lang="en-US" sz="1690" b="1" i="0" baseline="0" dirty="0" smtClean="0">
                        <a:latin typeface="Arial" panose="020B0604020202020204" pitchFamily="34" charset="0"/>
                        <a:cs typeface="Arial" panose="020B0604020202020204" pitchFamily="34" charset="0"/>
                      </a:endParaRPr>
                    </a:p>
                    <a:p>
                      <a:pPr marL="284163" indent="-284163">
                        <a:buClr>
                          <a:srgbClr val="00B050"/>
                        </a:buClr>
                        <a:buFont typeface="Wingdings 3" panose="05040102010807070707" pitchFamily="18" charset="2"/>
                        <a:buChar char=""/>
                      </a:pPr>
                      <a:r>
                        <a:rPr lang="en-US" sz="1690" b="0" i="0" dirty="0" smtClean="0">
                          <a:latin typeface="Arial" panose="020B0604020202020204" pitchFamily="34" charset="0"/>
                          <a:cs typeface="Arial" panose="020B0604020202020204" pitchFamily="34" charset="0"/>
                        </a:rPr>
                        <a:t>Businesses usually</a:t>
                      </a:r>
                      <a:r>
                        <a:rPr lang="en-US" sz="1690" b="0" i="0" baseline="0" dirty="0" smtClean="0">
                          <a:latin typeface="Arial" panose="020B0604020202020204" pitchFamily="34" charset="0"/>
                          <a:cs typeface="Arial" panose="020B0604020202020204" pitchFamily="34" charset="0"/>
                        </a:rPr>
                        <a:t> need to be near to a transport system, e.g. road, rail, airport, shipping port. Where the product is for export then the ability to easily to </a:t>
                      </a:r>
                      <a:br>
                        <a:rPr lang="en-US" sz="1690" b="0" i="0" baseline="0" dirty="0" smtClean="0">
                          <a:latin typeface="Arial" panose="020B0604020202020204" pitchFamily="34" charset="0"/>
                          <a:cs typeface="Arial" panose="020B0604020202020204" pitchFamily="34" charset="0"/>
                        </a:rPr>
                      </a:br>
                      <a:r>
                        <a:rPr lang="en-US" sz="1690" b="0" i="0" baseline="0" dirty="0" smtClean="0">
                          <a:latin typeface="Arial" panose="020B0604020202020204" pitchFamily="34" charset="0"/>
                          <a:cs typeface="Arial" panose="020B0604020202020204" pitchFamily="34" charset="0"/>
                        </a:rPr>
                        <a:t>get to am port will be important. A </a:t>
                      </a:r>
                      <a:br>
                        <a:rPr lang="en-US" sz="1690" b="0" i="0" baseline="0" dirty="0" smtClean="0">
                          <a:latin typeface="Arial" panose="020B0604020202020204" pitchFamily="34" charset="0"/>
                          <a:cs typeface="Arial" panose="020B0604020202020204" pitchFamily="34" charset="0"/>
                        </a:rPr>
                      </a:br>
                      <a:r>
                        <a:rPr lang="en-US" sz="1690" b="0" i="0" baseline="0" dirty="0" smtClean="0">
                          <a:latin typeface="Arial" panose="020B0604020202020204" pitchFamily="34" charset="0"/>
                          <a:cs typeface="Arial" panose="020B0604020202020204" pitchFamily="34" charset="0"/>
                        </a:rPr>
                        <a:t>nearby motorway can reduce costs </a:t>
                      </a:r>
                      <a:br>
                        <a:rPr lang="en-US" sz="1690" b="0" i="0" baseline="0" dirty="0" smtClean="0">
                          <a:latin typeface="Arial" panose="020B0604020202020204" pitchFamily="34" charset="0"/>
                          <a:cs typeface="Arial" panose="020B0604020202020204" pitchFamily="34" charset="0"/>
                        </a:rPr>
                      </a:br>
                      <a:r>
                        <a:rPr lang="en-US" sz="1690" b="0" i="0" baseline="0" dirty="0" smtClean="0">
                          <a:latin typeface="Arial" panose="020B0604020202020204" pitchFamily="34" charset="0"/>
                          <a:cs typeface="Arial" panose="020B0604020202020204" pitchFamily="34" charset="0"/>
                        </a:rPr>
                        <a:t>by speeding up the time spent </a:t>
                      </a:r>
                      <a:br>
                        <a:rPr lang="en-US" sz="1690" b="0" i="0" baseline="0" dirty="0" smtClean="0">
                          <a:latin typeface="Arial" panose="020B0604020202020204" pitchFamily="34" charset="0"/>
                          <a:cs typeface="Arial" panose="020B0604020202020204" pitchFamily="34" charset="0"/>
                        </a:rPr>
                      </a:br>
                      <a:r>
                        <a:rPr lang="en-US" sz="1690" b="0" i="0" baseline="0" dirty="0" smtClean="0">
                          <a:latin typeface="Arial" panose="020B0604020202020204" pitchFamily="34" charset="0"/>
                          <a:cs typeface="Arial" panose="020B0604020202020204" pitchFamily="34" charset="0"/>
                        </a:rPr>
                        <a:t>delivering the products to market </a:t>
                      </a:r>
                      <a:br>
                        <a:rPr lang="en-US" sz="1690" b="0" i="0" baseline="0" dirty="0" smtClean="0">
                          <a:latin typeface="Arial" panose="020B0604020202020204" pitchFamily="34" charset="0"/>
                          <a:cs typeface="Arial" panose="020B0604020202020204" pitchFamily="34" charset="0"/>
                        </a:rPr>
                      </a:br>
                      <a:r>
                        <a:rPr lang="en-US" sz="1690" b="0" i="0" baseline="0" dirty="0" smtClean="0">
                          <a:latin typeface="Arial" panose="020B0604020202020204" pitchFamily="34" charset="0"/>
                          <a:cs typeface="Arial" panose="020B0604020202020204" pitchFamily="34" charset="0"/>
                        </a:rPr>
                        <a:t>even when the market is quite a distance away.</a:t>
                      </a:r>
                      <a:endParaRPr lang="en-US" sz="1690" b="0" i="0" dirty="0" smtClean="0">
                        <a:latin typeface="Arial" panose="020B0604020202020204" pitchFamily="34" charset="0"/>
                        <a:cs typeface="Arial" panose="020B0604020202020204" pitchFamily="34" charset="0"/>
                      </a:endParaRPr>
                    </a:p>
                    <a:p>
                      <a:pPr marL="0" indent="0">
                        <a:buClr>
                          <a:srgbClr val="00B050"/>
                        </a:buClr>
                        <a:buFont typeface="Wingdings 3" panose="05040102010807070707" pitchFamily="18" charset="2"/>
                        <a:buNone/>
                      </a:pPr>
                      <a:r>
                        <a:rPr lang="en-US" sz="1690" b="1" i="0" dirty="0" smtClean="0">
                          <a:latin typeface="Arial" panose="020B0604020202020204" pitchFamily="34" charset="0"/>
                          <a:cs typeface="Arial" panose="020B0604020202020204" pitchFamily="34" charset="0"/>
                        </a:rPr>
                        <a:t>Government Influence</a:t>
                      </a:r>
                    </a:p>
                    <a:p>
                      <a:pPr marL="284163" indent="-284163">
                        <a:buClr>
                          <a:srgbClr val="00B050"/>
                        </a:buClr>
                        <a:buFont typeface="Wingdings 3" panose="05040102010807070707" pitchFamily="18" charset="2"/>
                        <a:buChar char=""/>
                      </a:pPr>
                      <a:r>
                        <a:rPr lang="en-US" sz="1690" b="0" i="0" dirty="0" smtClean="0">
                          <a:latin typeface="Arial" panose="020B0604020202020204" pitchFamily="34" charset="0"/>
                          <a:cs typeface="Arial" panose="020B0604020202020204" pitchFamily="34" charset="0"/>
                        </a:rPr>
                        <a:t>When a government wants to encourage a business to locate in a particular area, it will offer state funded grants to move there. If the area has high unemployment, the government will find businesses</a:t>
                      </a:r>
                      <a:r>
                        <a:rPr lang="en-US" sz="1690" b="0" i="0" baseline="0" dirty="0" smtClean="0">
                          <a:latin typeface="Arial" panose="020B0604020202020204" pitchFamily="34" charset="0"/>
                          <a:cs typeface="Arial" panose="020B0604020202020204" pitchFamily="34" charset="0"/>
                        </a:rPr>
                        <a:t> to provide employment. However the government influence might be negative in that there might be regulations or restrictions on what businesses can do.</a:t>
                      </a:r>
                    </a:p>
                    <a:p>
                      <a:pPr marL="284163" indent="-284163">
                        <a:buClr>
                          <a:srgbClr val="00B050"/>
                        </a:buClr>
                        <a:buFont typeface="Wingdings 3" panose="05040102010807070707" pitchFamily="18" charset="2"/>
                        <a:buChar char=""/>
                      </a:pPr>
                      <a:r>
                        <a:rPr lang="en-US" sz="1690" b="0" i="0" baseline="0" dirty="0" smtClean="0">
                          <a:latin typeface="Arial" panose="020B0604020202020204" pitchFamily="34" charset="0"/>
                          <a:cs typeface="Arial" panose="020B0604020202020204" pitchFamily="34" charset="0"/>
                        </a:rPr>
                        <a:t>A government can even refuse a business to set up altogether, e.g. if the business produces harmful waste products during the manufacturing process and the government may not want the waste products, e.g. nuclear waste, to poison the surrounding area.</a:t>
                      </a:r>
                      <a:endParaRPr lang="en-US" sz="1690" b="0" i="0" dirty="0" smtClean="0">
                        <a:latin typeface="Arial" panose="020B0604020202020204" pitchFamily="34" charset="0"/>
                        <a:cs typeface="Arial" panose="020B0604020202020204" pitchFamily="34" charset="0"/>
                      </a:endParaRPr>
                    </a:p>
                  </a:txBody>
                  <a:tcPr/>
                </a:tc>
              </a:tr>
            </a:tbl>
          </a:graphicData>
        </a:graphic>
      </p:graphicFrame>
      <p:sp>
        <p:nvSpPr>
          <p:cNvPr id="10" name="Round Same Side Corner Rectangle 9">
            <a:hlinkClick r:id="" action="ppaction://noaction"/>
          </p:cNvPr>
          <p:cNvSpPr/>
          <p:nvPr/>
        </p:nvSpPr>
        <p:spPr>
          <a:xfrm>
            <a:off x="6876256" y="695546"/>
            <a:ext cx="720080"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243</a:t>
            </a:r>
            <a:endParaRPr lang="en-GB" sz="2000" b="1" dirty="0">
              <a:latin typeface="Arial" panose="020B0604020202020204" pitchFamily="34" charset="0"/>
              <a:cs typeface="Arial" panose="020B0604020202020204" pitchFamily="34" charset="0"/>
            </a:endParaRPr>
          </a:p>
        </p:txBody>
      </p:sp>
      <p:pic>
        <p:nvPicPr>
          <p:cNvPr id="1026" name="Picture 2" descr="http://container-mag.com/wp-content/uploads/2015/10/Suez-Canal-Container-Terminal-SCCT.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71" t="39281"/>
          <a:stretch/>
        </p:blipFill>
        <p:spPr bwMode="auto">
          <a:xfrm>
            <a:off x="4283968" y="1988839"/>
            <a:ext cx="2656072" cy="1218179"/>
          </a:xfrm>
          <a:prstGeom prst="rect">
            <a:avLst/>
          </a:prstGeom>
          <a:noFill/>
          <a:effectLst>
            <a:outerShdw blurRad="1270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745235871"/>
              </p:ext>
            </p:extLst>
          </p:nvPr>
        </p:nvGraphicFramePr>
        <p:xfrm>
          <a:off x="7092280" y="1124744"/>
          <a:ext cx="1728192" cy="5472608"/>
        </p:xfrm>
        <a:graphic>
          <a:graphicData uri="http://schemas.openxmlformats.org/drawingml/2006/table">
            <a:tbl>
              <a:tblPr firstRow="1" firstCol="1" lastRow="1" lastCol="1" bandRow="1" bandCol="1">
                <a:tableStyleId>{2D5ABB26-0587-4C30-8999-92F81FD0307C}</a:tableStyleId>
              </a:tblPr>
              <a:tblGrid>
                <a:gridCol w="1728192"/>
              </a:tblGrid>
              <a:tr h="455958">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650">
                <a:tc>
                  <a:txBody>
                    <a:bodyPr/>
                    <a:lstStyle/>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What motivates a company to move its phone centre abroad.</a:t>
                      </a:r>
                    </a:p>
                    <a:p>
                      <a:pPr marL="177800" indent="-177800" algn="l">
                        <a:spcAft>
                          <a:spcPts val="600"/>
                        </a:spcAft>
                        <a:buFontTx/>
                        <a:buBlip>
                          <a:blip r:embed="rId5"/>
                        </a:buBlip>
                      </a:pPr>
                      <a:r>
                        <a:rPr lang="en-GB" sz="1460" baseline="0" dirty="0" smtClean="0">
                          <a:solidFill>
                            <a:schemeClr val="tx1"/>
                          </a:solidFill>
                          <a:effectLst/>
                          <a:latin typeface="Arial" pitchFamily="34" charset="0"/>
                          <a:ea typeface="Times New Roman"/>
                          <a:cs typeface="Arial" pitchFamily="34" charset="0"/>
                        </a:rPr>
                        <a:t>Which company would be better served in your country</a:t>
                      </a: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What does it do to the quality of service when operating abroad. </a:t>
                      </a:r>
                    </a:p>
                    <a:p>
                      <a:pPr marL="177800" indent="-177800" algn="l">
                        <a:spcAft>
                          <a:spcPts val="600"/>
                        </a:spcAft>
                        <a:buFontTx/>
                        <a:buBlip>
                          <a:blip r:embed="rId5"/>
                        </a:buBlip>
                      </a:pPr>
                      <a:r>
                        <a:rPr lang="en-GB" sz="1460" baseline="0" dirty="0" smtClean="0">
                          <a:solidFill>
                            <a:schemeClr val="tx1"/>
                          </a:solidFill>
                          <a:effectLst/>
                          <a:latin typeface="Arial" pitchFamily="34" charset="0"/>
                          <a:ea typeface="Times New Roman"/>
                          <a:cs typeface="Arial" pitchFamily="34" charset="0"/>
                        </a:rPr>
                        <a:t>Does image matter when it is not in your original country</a:t>
                      </a: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Why does any business relocate to a country in flux</a:t>
                      </a:r>
                      <a:endParaRPr lang="en-GB" sz="146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132384" y="1193829"/>
            <a:ext cx="158038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280937"/>
      </p:ext>
    </p:extLst>
  </p:cSld>
  <p:clrMapOvr>
    <a:overrideClrMapping bg1="lt1" tx1="dk1" bg2="lt2" tx2="dk2" accent1="accent1" accent2="accent2" accent3="accent3" accent4="accent4" accent5="accent5" accent6="accent6" hlink="hlink" folHlink="folHlink"/>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themeOverride>
</file>

<file path=ppt/theme/themeOverride2.xml><?xml version="1.0" encoding="utf-8"?>
<a:themeOverride xmlns:a="http://schemas.openxmlformats.org/drawingml/2006/main">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31491</TotalTime>
  <Words>6185</Words>
  <Application>Microsoft Office PowerPoint</Application>
  <PresentationFormat>On-screen Show (4:3)</PresentationFormat>
  <Paragraphs>589</Paragraphs>
  <Slides>32</Slides>
  <Notes>32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Lucida Sans Unicode</vt:lpstr>
      <vt:lpstr>Lyon Display</vt:lpstr>
      <vt:lpstr>Times New Roman</vt:lpstr>
      <vt:lpstr>Verdana</vt:lpstr>
      <vt:lpstr>Wingdings 2</vt:lpstr>
      <vt:lpstr>Wingdings 3</vt:lpstr>
      <vt:lpstr>Enderoth</vt:lpstr>
      <vt:lpstr>PowerPoint Presentation</vt:lpstr>
      <vt:lpstr>How to Answer a Paper 2 Question</vt:lpstr>
      <vt:lpstr>Assignment Scenario</vt:lpstr>
      <vt:lpstr>4.4 – Assessment Objectives</vt:lpstr>
      <vt:lpstr>4.4.1 – Location of Industry</vt:lpstr>
      <vt:lpstr>4.4.1 – Location of Manufacturing</vt:lpstr>
      <vt:lpstr>4.4.1 – Location of Manufacturing</vt:lpstr>
      <vt:lpstr>4.4.1 – Location of Manufacturing</vt:lpstr>
      <vt:lpstr>4.4.1 – Location of Manufacturing</vt:lpstr>
      <vt:lpstr>4.4.1 – Location of Manufacturing</vt:lpstr>
      <vt:lpstr>4.4.1 – Revision Summary – Manufacturing Location Factors</vt:lpstr>
      <vt:lpstr>4.4.1 – Location of Manufacturing – Case Study</vt:lpstr>
      <vt:lpstr>4.4.2 – Factors affecting Location of Service Sector Business</vt:lpstr>
      <vt:lpstr>4.4.2 – Factors affecting Location of Service Sector Business</vt:lpstr>
      <vt:lpstr>4.4.2 – Factors affecting Location of Service Sector Business</vt:lpstr>
      <vt:lpstr>4.4.2 – Revision Summary – Service Sector Location Factors</vt:lpstr>
      <vt:lpstr>4.4.3 – Factors affecting Location of a Retail Business</vt:lpstr>
      <vt:lpstr>4.4.3 – Factors affecting Location of a Retail Business</vt:lpstr>
      <vt:lpstr>4.4.3 – Revision Summary – Manufacturing Location Factors</vt:lpstr>
      <vt:lpstr>4.4.3 – Case Study Example of a Retail Business</vt:lpstr>
      <vt:lpstr>4.4.4 – Locating In Different Countries</vt:lpstr>
      <vt:lpstr>4.4.4 – Locating In Different Countries</vt:lpstr>
      <vt:lpstr>4.4.4 – Locating In Different Countries</vt:lpstr>
      <vt:lpstr>4.4.4 – Revision Summary – Overseas Location Factors</vt:lpstr>
      <vt:lpstr>4.4.4 – Relocating in a Different Country</vt:lpstr>
      <vt:lpstr>4.4.5 – The Role of Legal Controls on Location Decisions</vt:lpstr>
      <vt:lpstr>4.4.5 – Case Study – Legal Decisions</vt:lpstr>
      <vt:lpstr>4.4.5 – International Business In Focus – Chesapeake Bay Candles</vt:lpstr>
      <vt:lpstr>Exam Style Questions – Paper 1</vt:lpstr>
      <vt:lpstr>Exam Style Questions – Paper 1</vt:lpstr>
      <vt:lpstr>Operations Management – Unit Case Study</vt:lpstr>
      <vt:lpstr>Operations Management – Unit Case Study</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1324</cp:revision>
  <cp:lastPrinted>2014-01-22T18:25:48Z</cp:lastPrinted>
  <dcterms:created xsi:type="dcterms:W3CDTF">2008-03-12T11:01:44Z</dcterms:created>
  <dcterms:modified xsi:type="dcterms:W3CDTF">2016-04-04T09:14:23Z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